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58" r:id="rId4"/>
    <p:sldId id="306" r:id="rId5"/>
    <p:sldId id="308" r:id="rId6"/>
    <p:sldId id="307" r:id="rId7"/>
    <p:sldId id="309" r:id="rId8"/>
    <p:sldId id="310" r:id="rId9"/>
    <p:sldId id="311" r:id="rId10"/>
    <p:sldId id="344" r:id="rId11"/>
    <p:sldId id="345" r:id="rId12"/>
    <p:sldId id="314" r:id="rId13"/>
    <p:sldId id="346" r:id="rId14"/>
    <p:sldId id="351" r:id="rId15"/>
    <p:sldId id="347" r:id="rId16"/>
    <p:sldId id="348" r:id="rId17"/>
    <p:sldId id="350" r:id="rId18"/>
    <p:sldId id="349" r:id="rId19"/>
    <p:sldId id="377" r:id="rId20"/>
    <p:sldId id="378" r:id="rId21"/>
    <p:sldId id="379" r:id="rId22"/>
    <p:sldId id="380" r:id="rId23"/>
    <p:sldId id="381" r:id="rId24"/>
    <p:sldId id="382" r:id="rId25"/>
    <p:sldId id="383" r:id="rId26"/>
    <p:sldId id="320" r:id="rId27"/>
    <p:sldId id="318" r:id="rId28"/>
    <p:sldId id="319" r:id="rId29"/>
    <p:sldId id="384" r:id="rId30"/>
    <p:sldId id="385" r:id="rId31"/>
    <p:sldId id="386" r:id="rId32"/>
    <p:sldId id="387" r:id="rId33"/>
    <p:sldId id="388" r:id="rId34"/>
    <p:sldId id="389" r:id="rId35"/>
    <p:sldId id="323" r:id="rId36"/>
    <p:sldId id="390" r:id="rId37"/>
    <p:sldId id="391" r:id="rId38"/>
    <p:sldId id="392" r:id="rId39"/>
    <p:sldId id="393" r:id="rId40"/>
    <p:sldId id="394" r:id="rId41"/>
    <p:sldId id="397" r:id="rId42"/>
    <p:sldId id="400" r:id="rId43"/>
    <p:sldId id="402" r:id="rId44"/>
    <p:sldId id="403" r:id="rId45"/>
    <p:sldId id="404" r:id="rId46"/>
    <p:sldId id="330" r:id="rId47"/>
    <p:sldId id="335" r:id="rId48"/>
    <p:sldId id="331" r:id="rId49"/>
    <p:sldId id="405" r:id="rId50"/>
    <p:sldId id="341" r:id="rId51"/>
    <p:sldId id="316" r:id="rId52"/>
  </p:sldIdLst>
  <p:sldSz cx="9144000" cy="514191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DC15"/>
    <a:srgbClr val="F54E2A"/>
    <a:srgbClr val="EA2485"/>
    <a:srgbClr val="FCFBF7"/>
    <a:srgbClr val="FF33CC"/>
    <a:srgbClr val="3D95F5"/>
    <a:srgbClr val="0E7CF3"/>
    <a:srgbClr val="2287F2"/>
    <a:srgbClr val="98D2E3"/>
    <a:srgbClr val="FF6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howGuides="1">
      <p:cViewPr varScale="1">
        <p:scale>
          <a:sx n="121" d="100"/>
          <a:sy n="121" d="100"/>
        </p:scale>
        <p:origin x="178" y="82"/>
      </p:cViewPr>
      <p:guideLst>
        <p:guide orient="horz" pos="161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00D77-675F-4030-AD1B-4A6B1A099987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8A185-F9DB-4B92-A1A8-CCD8A76DEA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326"/>
            <a:ext cx="7772400" cy="110217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3751"/>
            <a:ext cx="6400800" cy="13140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34"/>
            <a:ext cx="2057400" cy="328868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34"/>
            <a:ext cx="6019800" cy="328868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4156"/>
            <a:ext cx="7772400" cy="102124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363"/>
            <a:ext cx="7772400" cy="1124793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899835"/>
            <a:ext cx="4038600" cy="25435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899835"/>
            <a:ext cx="4038600" cy="25435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80"/>
            <a:ext cx="4040188" cy="4796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0653"/>
            <a:ext cx="4040188" cy="29625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0980"/>
            <a:ext cx="4041775" cy="4796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0653"/>
            <a:ext cx="4041775" cy="29625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24"/>
            <a:ext cx="3008313" cy="87126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25"/>
            <a:ext cx="5111750" cy="438848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5993"/>
            <a:ext cx="3008313" cy="3517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599339"/>
            <a:ext cx="5486400" cy="42492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439"/>
            <a:ext cx="5486400" cy="308514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4262"/>
            <a:ext cx="5486400" cy="6034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99780"/>
            <a:ext cx="8229600" cy="339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54065-6D17-4A3A-91E4-21B75217D36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8F8CD-9200-4504-81DD-97A3817DB8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961211" y="-885968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7637611" y="-30306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456385" y="603107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6872436" y="63803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7875736" y="80820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8393261" y="-1063768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7596336" y="565007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9056836" y="1722295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9447361" y="999982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8259911" y="2312845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7482036" y="2736707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8767911" y="2328720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8012261" y="216362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7729686" y="2335070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6926411" y="1766745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6456511" y="1485757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6123136" y="196677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4"/>
          <p:cNvSpPr>
            <a:spLocks noChangeArrowheads="1"/>
          </p:cNvSpPr>
          <p:nvPr/>
        </p:nvSpPr>
        <p:spPr bwMode="auto">
          <a:xfrm>
            <a:off x="5770711" y="216362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7185173" y="3329598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7135961" y="390987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7258912" y="4131694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6881961" y="4595670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7078811" y="4962382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7075636" y="4595670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7002611" y="4784582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6897836" y="4262295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6967686" y="157942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7243911" y="3470132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6777186" y="3841607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6529604" y="327645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6224736" y="2186639"/>
            <a:ext cx="1295400" cy="1220788"/>
          </a:xfrm>
          <a:prstGeom prst="ellipse">
            <a:avLst/>
          </a:prstGeom>
          <a:solidFill>
            <a:srgbClr val="EA5514">
              <a:alpha val="61176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1" name="Rectangle 38"/>
          <p:cNvSpPr>
            <a:spLocks noChangeArrowheads="1"/>
          </p:cNvSpPr>
          <p:nvPr/>
        </p:nvSpPr>
        <p:spPr bwMode="auto">
          <a:xfrm>
            <a:off x="4384154" y="2199066"/>
            <a:ext cx="1550104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8000" dirty="0">
                <a:solidFill>
                  <a:srgbClr val="EA5514"/>
                </a:solidFill>
                <a:latin typeface="Impact" panose="020B0806030902050204" pitchFamily="34" charset="0"/>
              </a:rPr>
              <a:t>APP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32" name="Rectangle 39"/>
          <p:cNvSpPr>
            <a:spLocks noChangeArrowheads="1"/>
          </p:cNvSpPr>
          <p:nvPr/>
        </p:nvSpPr>
        <p:spPr bwMode="auto">
          <a:xfrm>
            <a:off x="5617517" y="2417194"/>
            <a:ext cx="2528887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4800" b="1" dirty="0">
                <a:solidFill>
                  <a:srgbClr val="3A3A3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zh-CN" altLang="zh-CN" sz="4800" b="1" dirty="0">
              <a:solidFill>
                <a:srgbClr val="3A3A3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3" name="Rectangle 40"/>
          <p:cNvSpPr>
            <a:spLocks noChangeArrowheads="1"/>
          </p:cNvSpPr>
          <p:nvPr/>
        </p:nvSpPr>
        <p:spPr bwMode="auto">
          <a:xfrm>
            <a:off x="1419199" y="1617511"/>
            <a:ext cx="474838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lvl="0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基于</a:t>
            </a:r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Flutter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和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SpringBoot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的</a:t>
            </a:r>
            <a:endParaRPr lang="zh-CN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4" name="Rectangle 41"/>
          <p:cNvSpPr>
            <a:spLocks noChangeArrowheads="1"/>
          </p:cNvSpPr>
          <p:nvPr/>
        </p:nvSpPr>
        <p:spPr bwMode="auto">
          <a:xfrm>
            <a:off x="1136588" y="2362484"/>
            <a:ext cx="297299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lvl="0" algn="dist"/>
            <a:r>
              <a:rPr lang="zh-CN" altLang="en-US" sz="5400" b="1" dirty="0">
                <a:solidFill>
                  <a:srgbClr val="3A3A3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渔乐生活</a:t>
            </a:r>
            <a:endParaRPr lang="zh-CN" altLang="zh-CN" sz="5400" b="1" dirty="0">
              <a:solidFill>
                <a:srgbClr val="3A3A3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5341828" y="3512458"/>
            <a:ext cx="1295400" cy="468711"/>
          </a:xfrm>
          <a:prstGeom prst="roundRect">
            <a:avLst>
              <a:gd name="adj" fmla="val 50000"/>
            </a:avLst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G10</a:t>
            </a:r>
            <a:endParaRPr lang="zh-CN" altLang="en-US" sz="2400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24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25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6" dur="800"/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7" presetID="53" presetClass="entr" presetSubtype="16" fill="hold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9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0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1" dur="500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2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4" dur="300" fill="hold"/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5" dur="300" fill="hold"/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6" dur="300"/>
                                            <p:tgtEl>
                                              <p:spTgt spid="10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7" presetID="6" presetClass="emph" presetSubtype="0" autoRev="1" fill="hold" grpId="1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238" dur="150" fill="hold"/>
                                            <p:tgtEl>
                                              <p:spTgt spid="10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9" presetID="2" presetClass="entr" presetSubtype="8" fill="hold" grpId="0" nodeType="withEffect" p14:presetBounceEnd="8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41" dur="4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2" dur="4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3" presetID="2" presetClass="entr" presetSubtype="4" fill="hold" grpId="0" nodeType="withEffect" p14:presetBounceEnd="8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45" dur="6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6" dur="6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032" grpId="0"/>
          <p:bldP spid="1032" grpId="1"/>
          <p:bldP spid="1033" grpId="0"/>
          <p:bldP spid="5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24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25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6" dur="800"/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7" presetID="53" presetClass="entr" presetSubtype="16" fill="hold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9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0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1" dur="500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2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4" dur="300" fill="hold"/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5" dur="300" fill="hold"/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6" dur="300"/>
                                            <p:tgtEl>
                                              <p:spTgt spid="10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7" presetID="6" presetClass="emph" presetSubtype="0" autoRev="1" fill="hold" grpId="1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238" dur="150" fill="hold"/>
                                            <p:tgtEl>
                                              <p:spTgt spid="10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9" presetID="2" presetClass="entr" presetSubtype="8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1" dur="4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2" dur="4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3" presetID="2" presetClass="entr" presetSubtype="4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5" dur="6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6" dur="6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032" grpId="0"/>
          <p:bldP spid="1032" grpId="1"/>
          <p:bldP spid="1033" grpId="0"/>
          <p:bldP spid="50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1413" y="1994893"/>
            <a:ext cx="9144000" cy="1199990"/>
            <a:chOff x="-4282523" y="2186464"/>
            <a:chExt cx="9144000" cy="2729894"/>
          </a:xfrm>
        </p:grpSpPr>
        <p:sp>
          <p:nvSpPr>
            <p:cNvPr id="13" name="Rectangle 2" descr="psb"/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" name="Rectangle 3"/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8" y="338497"/>
            <a:ext cx="271990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——SWOT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分析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731346" y="912092"/>
            <a:ext cx="46253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原有方案（市面上主要的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）对比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文本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18" y="1524145"/>
            <a:ext cx="3743882" cy="22381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图片 5" descr="图形用户界面, 文本, 应用程序&#10;&#10;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382" y="1524145"/>
            <a:ext cx="3774381" cy="22381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文本框 21"/>
          <p:cNvSpPr txBox="1"/>
          <p:nvPr/>
        </p:nvSpPr>
        <p:spPr>
          <a:xfrm>
            <a:off x="915988" y="4229821"/>
            <a:ext cx="76786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1800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ndroid </a:t>
            </a:r>
            <a:r>
              <a:rPr lang="zh-CN" altLang="zh-CN" sz="1800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800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IOS 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应用商城都能搜索到与钓鱼</a:t>
            </a:r>
            <a:r>
              <a:rPr lang="zh-CN" altLang="zh-CN" sz="1800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相对应的</a:t>
            </a:r>
            <a:r>
              <a:rPr lang="en-US" altLang="zh-CN" sz="1800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800" b="1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应用软件</a:t>
            </a:r>
            <a:endParaRPr lang="zh-CN" altLang="zh-CN" sz="1800" b="1" kern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8" y="338497"/>
            <a:ext cx="271990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——SWOT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分析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43608" y="991462"/>
            <a:ext cx="4120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原有方案（市面上主要的</a:t>
            </a:r>
            <a:r>
              <a: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）对比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11560" y="1381283"/>
            <a:ext cx="1246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7970" algn="just">
              <a:spcAft>
                <a:spcPts val="0"/>
              </a:spcAft>
            </a:pPr>
            <a:r>
              <a:rPr lang="zh-CN" altLang="zh-CN" sz="18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渔获：</a:t>
            </a:r>
            <a:endParaRPr lang="zh-CN" altLang="zh-CN" sz="18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表格 6"/>
          <p:cNvGraphicFramePr>
            <a:graphicFrameLocks noGrp="1"/>
          </p:cNvGraphicFramePr>
          <p:nvPr/>
        </p:nvGraphicFramePr>
        <p:xfrm>
          <a:off x="706545" y="1922884"/>
          <a:ext cx="4556068" cy="2441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77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82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优点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zh-CN" sz="1400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功能性强，</a:t>
                      </a:r>
                      <a:r>
                        <a:rPr lang="zh-CN" altLang="en-US" sz="1400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要啥有啥！能够满足大部分需求且</a:t>
                      </a:r>
                      <a:r>
                        <a:rPr lang="zh-CN" altLang="zh-CN" sz="1400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操作自由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zh-CN" sz="1400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运营和维护脱节</a:t>
                      </a:r>
                      <a:r>
                        <a:rPr lang="zh-CN" altLang="en-US" sz="1400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；广告较多；</a:t>
                      </a:r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稳定性差，常闪退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zh-CN" sz="1400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系统的基本数据流程和处理流程基本成熟稳定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天气预报不准确；</a:t>
                      </a:r>
                      <a:r>
                        <a:rPr lang="zh-CN" altLang="zh-CN" sz="1400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机型适配美观欠佳、首页</a:t>
                      </a:r>
                      <a:r>
                        <a:rPr lang="en-US" altLang="zh-CN" sz="1400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UI</a:t>
                      </a:r>
                      <a:r>
                        <a:rPr lang="zh-CN" altLang="zh-CN" sz="1400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设计不够鲜明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3" name="图片 12" descr="图示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801" y="327870"/>
            <a:ext cx="2065189" cy="4469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图片 17" descr="社交网络的鱼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800" y="324543"/>
            <a:ext cx="2065189" cy="4469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296989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——SWOT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分析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13107" y="1778868"/>
            <a:ext cx="2969898" cy="170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社交元素丰富，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可以查看的频道，频道种类非常丰富，甚至给各种钓法分了不同频道，功能较为齐全。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 descr="图形用户界面, 应用程序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887" y="665850"/>
            <a:ext cx="1949352" cy="4218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7" name="图片 56" descr="图形用户界面, 应用程序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297" y="626450"/>
            <a:ext cx="1949352" cy="4218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7" name="图片 36" descr="地图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852" y="263164"/>
            <a:ext cx="1949352" cy="42188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6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6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900"/>
                            </p:stCondLst>
                            <p:childTnLst>
                              <p:par>
                                <p:cTn id="52" presetID="2" presetClass="entr" presetSubtype="2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413" y="1994892"/>
            <a:ext cx="9144000" cy="2088231"/>
            <a:chOff x="-4282523" y="2186464"/>
            <a:chExt cx="9144000" cy="2729894"/>
          </a:xfrm>
        </p:grpSpPr>
        <p:sp>
          <p:nvSpPr>
            <p:cNvPr id="11" name="Rectangle 2" descr="psb"/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" name="Rectangle 3"/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296989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——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系统方案选择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32812" y="767582"/>
            <a:ext cx="8134649" cy="418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方案一：</a:t>
            </a:r>
            <a:r>
              <a:rPr lang="en-US" altLang="zh-CN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APP</a:t>
            </a:r>
            <a:r>
              <a:rPr lang="zh-CN" altLang="en-US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开发，使用</a:t>
            </a:r>
            <a:r>
              <a:rPr lang="en-US" altLang="zh-CN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Flutter</a:t>
            </a:r>
            <a:r>
              <a:rPr lang="zh-CN" altLang="en-US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跨平台应用开发框架等技术进行自绘</a:t>
            </a:r>
            <a:r>
              <a:rPr lang="en-US" altLang="zh-CN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UI+</a:t>
            </a:r>
            <a:r>
              <a:rPr lang="zh-CN" altLang="en-US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原生开发。</a:t>
            </a:r>
            <a:endParaRPr lang="zh-CN" altLang="zh-CN" sz="1600" b="1" kern="1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368637"/>
            <a:ext cx="4608512" cy="33187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296989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——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系统方案选择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58344" y="831045"/>
            <a:ext cx="7618960" cy="418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方案二：小程序开发，</a:t>
            </a:r>
            <a:r>
              <a:rPr lang="en-US" altLang="zh-CN" sz="1600" b="1" kern="1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uni</a:t>
            </a:r>
            <a:r>
              <a:rPr lang="en-US" altLang="zh-CN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-app</a:t>
            </a:r>
            <a:r>
              <a:rPr lang="zh-CN" altLang="en-US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跨平台开发，同时可满足</a:t>
            </a:r>
            <a:r>
              <a:rPr lang="en-US" altLang="zh-CN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H5+APP</a:t>
            </a:r>
            <a:r>
              <a:rPr lang="zh-CN" altLang="en-US" sz="1600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的需求</a:t>
            </a:r>
            <a:endParaRPr lang="zh-CN" altLang="zh-CN" sz="1600" b="1" kern="1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413" y="1994892"/>
            <a:ext cx="9144000" cy="2088231"/>
            <a:chOff x="-4282523" y="2186464"/>
            <a:chExt cx="9144000" cy="2729894"/>
          </a:xfrm>
        </p:grpSpPr>
        <p:sp>
          <p:nvSpPr>
            <p:cNvPr id="11" name="Rectangle 2" descr="psb"/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" name="Rectangle 3"/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CD0BF536-A8C7-4F25-925E-9794E76558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519" y="1336806"/>
            <a:ext cx="4874962" cy="350085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296989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——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系统方案选择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35896" y="1058788"/>
            <a:ext cx="2304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选择最终方案的准则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043608" y="1656670"/>
            <a:ext cx="7478578" cy="27385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</a:t>
            </a:r>
            <a:r>
              <a:rPr lang="zh-CN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开发上确保工作量在有限的时间内至少保证基本功能需求的实现。</a:t>
            </a:r>
          </a:p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</a:t>
            </a:r>
            <a:r>
              <a:rPr lang="zh-CN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产品有充分的稳定性和可维护性。</a:t>
            </a:r>
          </a:p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根据需求尽量能有完善的功能和支撑起独家特色功能。</a:t>
            </a:r>
          </a:p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</a:t>
            </a:r>
            <a:r>
              <a:rPr lang="zh-CN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条件上充分利用有限的资金，减少不必要的资金成本和学习成本。</a:t>
            </a:r>
          </a:p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5.</a:t>
            </a:r>
            <a:r>
              <a:rPr lang="zh-CN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能为用户提供更好的体验，留出固定的用户群。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413" y="2930997"/>
            <a:ext cx="9144000" cy="917170"/>
            <a:chOff x="-4282523" y="2186464"/>
            <a:chExt cx="9144000" cy="2729894"/>
          </a:xfrm>
        </p:grpSpPr>
        <p:sp>
          <p:nvSpPr>
            <p:cNvPr id="15" name="Rectangle 2" descr="psb"/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" name="Rectangle 3"/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296989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——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五个可行性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65482" y="924415"/>
            <a:ext cx="6234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经济可行性：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本项目主要用于学习，经济不存在太大问题。</a:t>
            </a:r>
            <a:endParaRPr lang="zh-CN" altLang="en-US" sz="1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65482" y="1526135"/>
            <a:ext cx="1524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可行性：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b="50035"/>
          <a:stretch>
            <a:fillRect/>
          </a:stretch>
        </p:blipFill>
        <p:spPr>
          <a:xfrm>
            <a:off x="292042" y="2151246"/>
            <a:ext cx="4279958" cy="2291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/>
          <a:srcRect t="50570"/>
          <a:stretch>
            <a:fillRect/>
          </a:stretch>
        </p:blipFill>
        <p:spPr>
          <a:xfrm>
            <a:off x="4746563" y="2151246"/>
            <a:ext cx="4224287" cy="2291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0" y="2138908"/>
            <a:ext cx="9144000" cy="1584176"/>
            <a:chOff x="-4282523" y="2186464"/>
            <a:chExt cx="9144000" cy="2729894"/>
          </a:xfrm>
        </p:grpSpPr>
        <p:sp>
          <p:nvSpPr>
            <p:cNvPr id="11" name="Rectangle 2" descr="psb"/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" name="Rectangle 3"/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296989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——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五个可行性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94679" y="835141"/>
            <a:ext cx="1524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可行性：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92" y="835141"/>
            <a:ext cx="4363009" cy="41037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296989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——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五个可行性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8235" y="832100"/>
            <a:ext cx="1524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法律可行性：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15616" y="1274812"/>
            <a:ext cx="46253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未预见系统开发导致的侵权、违法和责任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28431" y="1738774"/>
            <a:ext cx="1524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可行性：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0804" y="3351561"/>
            <a:ext cx="2183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用户使用可行性：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55224" y="3720893"/>
            <a:ext cx="7793240" cy="13469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</a:t>
            </a:r>
            <a:r>
              <a:rPr lang="zh-CN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对于客户端的使用会涉及到各种类型的人群，凭借其简洁明了的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UI </a:t>
            </a:r>
            <a:r>
              <a:rPr lang="zh-CN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和快捷的操作特性，预测不会出现使用困难的现象。</a:t>
            </a:r>
            <a:r>
              <a:rPr lang="zh-CN" altLang="zh-CN" sz="1400" kern="1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产品操作简单快捷，功能大部分齐全，可以满足用户的基本需求，而且通俗易学，故可以使用该产品。</a:t>
            </a: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43980" y="2082354"/>
            <a:ext cx="7688459" cy="1023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一个系统设计的成功与否，一个非常重要的考察因素就是使用者的使用感受，本</a:t>
            </a:r>
            <a:r>
              <a:rPr lang="en-US" altLang="zh-CN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设计的时候采用快速原型法，并且计划让用户参与原型的开发和改进。这么贴近用户的开发方式，充分考虑到了用户的使用习惯，提升用户的满意程度。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960" y="2185670"/>
            <a:ext cx="3389630" cy="676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项目开发计划</a:t>
            </a:r>
            <a:endParaRPr lang="en-US" altLang="zh-CN" sz="4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4" grpId="1" bldLvl="0" animBg="1"/>
          <p:bldP spid="5" grpId="0" bldLvl="0" animBg="1"/>
          <p:bldP spid="5" grpId="1" bldLvl="0" animBg="1"/>
          <p:bldP spid="6" grpId="0" bldLvl="0" animBg="1"/>
          <p:bldP spid="6" grpId="1" bldLvl="0" animBg="1"/>
          <p:bldP spid="7" grpId="0" bldLvl="0" animBg="1"/>
          <p:bldP spid="7" grpId="1" bldLvl="0" animBg="1"/>
          <p:bldP spid="8" grpId="0" bldLvl="0" animBg="1"/>
          <p:bldP spid="8" grpId="1" bldLvl="0" animBg="1"/>
          <p:bldP spid="10" grpId="0" bldLvl="0" animBg="1"/>
          <p:bldP spid="10" grpId="1" bldLvl="0" animBg="1"/>
          <p:bldP spid="14" grpId="0" bldLvl="0" animBg="1"/>
          <p:bldP spid="14" grpId="1" bldLvl="0" animBg="1"/>
          <p:bldP spid="15" grpId="0" bldLvl="0" animBg="1"/>
          <p:bldP spid="15" grpId="1" bldLvl="0" animBg="1"/>
          <p:bldP spid="16" grpId="0" bldLvl="0" animBg="1"/>
          <p:bldP spid="16" grpId="1" bldLvl="0" animBg="1"/>
          <p:bldP spid="17" grpId="0" bldLvl="0" animBg="1"/>
          <p:bldP spid="17" grpId="1" bldLvl="0" animBg="1"/>
          <p:bldP spid="18" grpId="0" bldLvl="0" animBg="1"/>
          <p:bldP spid="18" grpId="1" bldLvl="0" animBg="1"/>
          <p:bldP spid="19" grpId="0" bldLvl="0" animBg="1"/>
          <p:bldP spid="19" grpId="1" bldLvl="0" animBg="1"/>
          <p:bldP spid="20" grpId="0" bldLvl="0" animBg="1"/>
          <p:bldP spid="20" grpId="1" bldLvl="0" animBg="1"/>
          <p:bldP spid="21" grpId="0" bldLvl="0" animBg="1"/>
          <p:bldP spid="21" grpId="1" bldLvl="0" animBg="1"/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 bldLvl="0" animBg="1"/>
          <p:bldP spid="26" grpId="1" bldLvl="0" animBg="1"/>
          <p:bldP spid="27" grpId="0" bldLvl="0" animBg="1"/>
          <p:bldP spid="27" grpId="1" bldLvl="0" animBg="1"/>
          <p:bldP spid="28" grpId="0" bldLvl="0" animBg="1"/>
          <p:bldP spid="28" grpId="1" bldLvl="0" animBg="1"/>
          <p:bldP spid="29" grpId="0" bldLvl="0" animBg="1"/>
          <p:bldP spid="29" grpId="1" bldLvl="0" animBg="1"/>
          <p:bldP spid="30" grpId="0" bldLvl="0" animBg="1"/>
          <p:bldP spid="30" grpId="1" bldLvl="0" animBg="1"/>
          <p:bldP spid="31" grpId="0" bldLvl="0" animBg="1"/>
          <p:bldP spid="31" grpId="1" bldLvl="0" animBg="1"/>
          <p:bldP spid="32" grpId="0" bldLvl="0" animBg="1"/>
          <p:bldP spid="32" grpId="1" bldLvl="0" animBg="1"/>
          <p:bldP spid="33" grpId="0" bldLvl="0" animBg="1"/>
          <p:bldP spid="33" grpId="1" bldLvl="0" animBg="1"/>
          <p:bldP spid="34" grpId="0" bldLvl="0" animBg="1"/>
          <p:bldP spid="34" grpId="1" bldLvl="0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4" grpId="1" bldLvl="0" animBg="1"/>
          <p:bldP spid="5" grpId="0" bldLvl="0" animBg="1"/>
          <p:bldP spid="5" grpId="1" bldLvl="0" animBg="1"/>
          <p:bldP spid="6" grpId="0" bldLvl="0" animBg="1"/>
          <p:bldP spid="6" grpId="1" bldLvl="0" animBg="1"/>
          <p:bldP spid="7" grpId="0" bldLvl="0" animBg="1"/>
          <p:bldP spid="7" grpId="1" bldLvl="0" animBg="1"/>
          <p:bldP spid="8" grpId="0" bldLvl="0" animBg="1"/>
          <p:bldP spid="8" grpId="1" bldLvl="0" animBg="1"/>
          <p:bldP spid="10" grpId="0" bldLvl="0" animBg="1"/>
          <p:bldP spid="10" grpId="1" bldLvl="0" animBg="1"/>
          <p:bldP spid="14" grpId="0" bldLvl="0" animBg="1"/>
          <p:bldP spid="14" grpId="1" bldLvl="0" animBg="1"/>
          <p:bldP spid="15" grpId="0" bldLvl="0" animBg="1"/>
          <p:bldP spid="15" grpId="1" bldLvl="0" animBg="1"/>
          <p:bldP spid="16" grpId="0" bldLvl="0" animBg="1"/>
          <p:bldP spid="16" grpId="1" bldLvl="0" animBg="1"/>
          <p:bldP spid="17" grpId="0" bldLvl="0" animBg="1"/>
          <p:bldP spid="17" grpId="1" bldLvl="0" animBg="1"/>
          <p:bldP spid="18" grpId="0" bldLvl="0" animBg="1"/>
          <p:bldP spid="18" grpId="1" bldLvl="0" animBg="1"/>
          <p:bldP spid="19" grpId="0" bldLvl="0" animBg="1"/>
          <p:bldP spid="19" grpId="1" bldLvl="0" animBg="1"/>
          <p:bldP spid="20" grpId="0" bldLvl="0" animBg="1"/>
          <p:bldP spid="20" grpId="1" bldLvl="0" animBg="1"/>
          <p:bldP spid="21" grpId="0" bldLvl="0" animBg="1"/>
          <p:bldP spid="21" grpId="1" bldLvl="0" animBg="1"/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 bldLvl="0" animBg="1"/>
          <p:bldP spid="26" grpId="1" bldLvl="0" animBg="1"/>
          <p:bldP spid="27" grpId="0" bldLvl="0" animBg="1"/>
          <p:bldP spid="27" grpId="1" bldLvl="0" animBg="1"/>
          <p:bldP spid="28" grpId="0" bldLvl="0" animBg="1"/>
          <p:bldP spid="28" grpId="1" bldLvl="0" animBg="1"/>
          <p:bldP spid="29" grpId="0" bldLvl="0" animBg="1"/>
          <p:bldP spid="29" grpId="1" bldLvl="0" animBg="1"/>
          <p:bldP spid="30" grpId="0" bldLvl="0" animBg="1"/>
          <p:bldP spid="30" grpId="1" bldLvl="0" animBg="1"/>
          <p:bldP spid="31" grpId="0" bldLvl="0" animBg="1"/>
          <p:bldP spid="31" grpId="1" bldLvl="0" animBg="1"/>
          <p:bldP spid="32" grpId="0" bldLvl="0" animBg="1"/>
          <p:bldP spid="32" grpId="1" bldLvl="0" animBg="1"/>
          <p:bldP spid="33" grpId="0" bldLvl="0" animBg="1"/>
          <p:bldP spid="33" grpId="1" bldLvl="0" animBg="1"/>
          <p:bldP spid="34" grpId="0" bldLvl="0" animBg="1"/>
          <p:bldP spid="34" grpId="1" bldLvl="0" animBg="1"/>
          <p:bldP spid="35" grpId="0"/>
          <p:bldP spid="35" grpId="1"/>
          <p:bldP spid="36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-1269356" y="-78185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407044" y="7381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-358131" y="74215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645169" y="18493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1162694" y="-95965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5769" y="66912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4"/>
          <p:cNvSpPr>
            <a:spLocks noChangeArrowheads="1"/>
          </p:cNvSpPr>
          <p:nvPr/>
        </p:nvSpPr>
        <p:spPr bwMode="auto">
          <a:xfrm>
            <a:off x="1826269" y="182641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5"/>
          <p:cNvSpPr>
            <a:spLocks noChangeArrowheads="1"/>
          </p:cNvSpPr>
          <p:nvPr/>
        </p:nvSpPr>
        <p:spPr bwMode="auto">
          <a:xfrm>
            <a:off x="2216794" y="110410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6"/>
          <p:cNvSpPr>
            <a:spLocks noChangeArrowheads="1"/>
          </p:cNvSpPr>
          <p:nvPr/>
        </p:nvSpPr>
        <p:spPr bwMode="auto">
          <a:xfrm>
            <a:off x="1029344" y="241696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251469" y="284082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1537344" y="243283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781694" y="226773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499119" y="243918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-304156" y="187086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-774056" y="158987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-88256" y="359330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-94606" y="401398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-120006" y="429021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-348606" y="469978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-484798" y="5036338"/>
            <a:ext cx="231447" cy="231447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-154931" y="469978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-227956" y="488870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-332731" y="436641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-262881" y="168353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13344" y="357425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-472431" y="344090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-739131" y="375998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-1155056" y="239156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578551" y="1132675"/>
            <a:ext cx="1377836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kumimoji="0" lang="zh-CN" altLang="zh-CN" sz="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Oval 14"/>
          <p:cNvSpPr>
            <a:spLocks noChangeArrowheads="1"/>
          </p:cNvSpPr>
          <p:nvPr/>
        </p:nvSpPr>
        <p:spPr bwMode="auto">
          <a:xfrm>
            <a:off x="3022005" y="1252328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3022004" y="1337808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CFBF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3786535" y="1312559"/>
            <a:ext cx="148138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项目背景</a:t>
            </a:r>
            <a:endParaRPr lang="en-US" altLang="zh-CN" sz="2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Oval 14"/>
          <p:cNvSpPr>
            <a:spLocks noChangeArrowheads="1"/>
          </p:cNvSpPr>
          <p:nvPr/>
        </p:nvSpPr>
        <p:spPr bwMode="auto">
          <a:xfrm>
            <a:off x="3022005" y="2101958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Rectangle 39"/>
          <p:cNvSpPr>
            <a:spLocks noChangeArrowheads="1"/>
          </p:cNvSpPr>
          <p:nvPr/>
        </p:nvSpPr>
        <p:spPr bwMode="auto">
          <a:xfrm>
            <a:off x="3022004" y="2187438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EA5514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44" name="Rectangle 39"/>
          <p:cNvSpPr>
            <a:spLocks noChangeArrowheads="1"/>
          </p:cNvSpPr>
          <p:nvPr/>
        </p:nvSpPr>
        <p:spPr bwMode="auto">
          <a:xfrm>
            <a:off x="3786535" y="2162189"/>
            <a:ext cx="148138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项目章程</a:t>
            </a:r>
            <a:endParaRPr lang="en-US" altLang="zh-CN" sz="2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Oval 14"/>
          <p:cNvSpPr>
            <a:spLocks noChangeArrowheads="1"/>
          </p:cNvSpPr>
          <p:nvPr/>
        </p:nvSpPr>
        <p:spPr bwMode="auto">
          <a:xfrm>
            <a:off x="3042945" y="2946429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Rectangle 39"/>
          <p:cNvSpPr>
            <a:spLocks noChangeArrowheads="1"/>
          </p:cNvSpPr>
          <p:nvPr/>
        </p:nvSpPr>
        <p:spPr bwMode="auto">
          <a:xfrm>
            <a:off x="3042944" y="3031909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CFBF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71" name="Rectangle 39"/>
          <p:cNvSpPr>
            <a:spLocks noChangeArrowheads="1"/>
          </p:cNvSpPr>
          <p:nvPr/>
        </p:nvSpPr>
        <p:spPr bwMode="auto">
          <a:xfrm>
            <a:off x="3807475" y="3006660"/>
            <a:ext cx="161128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endParaRPr lang="en-US" altLang="zh-CN" sz="2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5" name="Oval 14"/>
          <p:cNvSpPr>
            <a:spLocks noChangeArrowheads="1"/>
          </p:cNvSpPr>
          <p:nvPr/>
        </p:nvSpPr>
        <p:spPr bwMode="auto">
          <a:xfrm>
            <a:off x="5855655" y="2718838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Rectangle 39"/>
          <p:cNvSpPr>
            <a:spLocks noChangeArrowheads="1"/>
          </p:cNvSpPr>
          <p:nvPr/>
        </p:nvSpPr>
        <p:spPr bwMode="auto">
          <a:xfrm>
            <a:off x="5855654" y="2804318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CFBF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</a:p>
        </p:txBody>
      </p:sp>
      <p:sp>
        <p:nvSpPr>
          <p:cNvPr id="77" name="Rectangle 39"/>
          <p:cNvSpPr>
            <a:spLocks noChangeArrowheads="1"/>
          </p:cNvSpPr>
          <p:nvPr/>
        </p:nvSpPr>
        <p:spPr bwMode="auto">
          <a:xfrm>
            <a:off x="6620184" y="2779069"/>
            <a:ext cx="17393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参考资料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8" name="Oval 14"/>
          <p:cNvSpPr>
            <a:spLocks noChangeArrowheads="1"/>
          </p:cNvSpPr>
          <p:nvPr/>
        </p:nvSpPr>
        <p:spPr bwMode="auto">
          <a:xfrm>
            <a:off x="5855655" y="3568468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Rectangle 39"/>
          <p:cNvSpPr>
            <a:spLocks noChangeArrowheads="1"/>
          </p:cNvSpPr>
          <p:nvPr/>
        </p:nvSpPr>
        <p:spPr bwMode="auto">
          <a:xfrm>
            <a:off x="5855654" y="3653948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EA5514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06</a:t>
            </a:r>
          </a:p>
        </p:txBody>
      </p:sp>
      <p:sp>
        <p:nvSpPr>
          <p:cNvPr id="80" name="Rectangle 39"/>
          <p:cNvSpPr>
            <a:spLocks noChangeArrowheads="1"/>
          </p:cNvSpPr>
          <p:nvPr/>
        </p:nvSpPr>
        <p:spPr bwMode="auto">
          <a:xfrm>
            <a:off x="6620185" y="3628699"/>
            <a:ext cx="19442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组员分工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Oval 14"/>
          <p:cNvSpPr>
            <a:spLocks noChangeArrowheads="1"/>
          </p:cNvSpPr>
          <p:nvPr/>
        </p:nvSpPr>
        <p:spPr bwMode="auto">
          <a:xfrm>
            <a:off x="5855654" y="1869208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5855653" y="1954688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EA5514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6620184" y="1929439"/>
            <a:ext cx="19442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项目开发计划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6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8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232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5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6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7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8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239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0" presetID="2" presetClass="entr" presetSubtype="2" fill="hold" grpId="0" nodeType="withEffect" p14:presetBounceEnd="5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4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6" dur="3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7" dur="3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8" dur="3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9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250" dur="150" fill="hold"/>
                                            <p:tgtEl>
                                              <p:spTgt spid="6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1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3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4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5" dur="3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6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257" dur="150" fill="hold"/>
                                            <p:tgtEl>
                                              <p:spTgt spid="7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8" presetID="2" presetClass="entr" presetSubtype="2" fill="hold" grpId="0" nodeType="withEffect" p14:presetBounceEnd="5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60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61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2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4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6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7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68" dur="150" fill="hold"/>
                                            <p:tgtEl>
                                              <p:spTgt spid="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9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3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4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275" dur="150" fill="hold"/>
                                            <p:tgtEl>
                                              <p:spTgt spid="7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6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8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79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0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2" dur="3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3" dur="3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4" dur="3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5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286" dur="150" fill="hold"/>
                                            <p:tgtEl>
                                              <p:spTgt spid="7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3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3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3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293" dur="150" fill="hold"/>
                                            <p:tgtEl>
                                              <p:spTgt spid="7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4" presetID="2" presetClass="entr" presetSubtype="2" fill="hold" grpId="0" nodeType="withEffect" p14:presetBounceEnd="5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96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7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8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0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1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2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3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304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5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7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8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9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0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311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12" presetID="2" presetClass="entr" presetSubtype="2" fill="hold" grpId="0" nodeType="withEffect" p14:presetBounceEnd="5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4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15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 animBg="1"/>
          <p:bldP spid="36" grpId="1" animBg="1"/>
          <p:bldP spid="40" grpId="0"/>
          <p:bldP spid="40" grpId="1"/>
          <p:bldP spid="41" grpId="0"/>
          <p:bldP spid="42" grpId="0" animBg="1"/>
          <p:bldP spid="42" grpId="1" animBg="1"/>
          <p:bldP spid="43" grpId="0"/>
          <p:bldP spid="43" grpId="1"/>
          <p:bldP spid="44" grpId="0"/>
          <p:bldP spid="69" grpId="0" animBg="1"/>
          <p:bldP spid="69" grpId="1" animBg="1"/>
          <p:bldP spid="70" grpId="0"/>
          <p:bldP spid="70" grpId="1"/>
          <p:bldP spid="71" grpId="0"/>
          <p:bldP spid="75" grpId="0" animBg="1"/>
          <p:bldP spid="75" grpId="1" animBg="1"/>
          <p:bldP spid="76" grpId="0"/>
          <p:bldP spid="76" grpId="1"/>
          <p:bldP spid="77" grpId="0"/>
          <p:bldP spid="78" grpId="0" animBg="1"/>
          <p:bldP spid="78" grpId="1" animBg="1"/>
          <p:bldP spid="79" grpId="0"/>
          <p:bldP spid="79" grpId="1"/>
          <p:bldP spid="80" grpId="0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6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8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232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5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6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7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8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239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0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4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6" dur="3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7" dur="3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8" dur="3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9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250" dur="150" fill="hold"/>
                                            <p:tgtEl>
                                              <p:spTgt spid="6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1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3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4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5" dur="3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6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257" dur="150" fill="hold"/>
                                            <p:tgtEl>
                                              <p:spTgt spid="7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8" presetID="2" presetClass="entr" presetSubtype="2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0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1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2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4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6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7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68" dur="150" fill="hold"/>
                                            <p:tgtEl>
                                              <p:spTgt spid="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9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3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4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275" dur="150" fill="hold"/>
                                            <p:tgtEl>
                                              <p:spTgt spid="7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6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8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9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0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2" dur="3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3" dur="3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4" dur="3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5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286" dur="150" fill="hold"/>
                                            <p:tgtEl>
                                              <p:spTgt spid="7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3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3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3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293" dur="150" fill="hold"/>
                                            <p:tgtEl>
                                              <p:spTgt spid="7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4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6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7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8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0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1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2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3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304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5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7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8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9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0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311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12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4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5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 animBg="1"/>
          <p:bldP spid="36" grpId="1" animBg="1"/>
          <p:bldP spid="40" grpId="0"/>
          <p:bldP spid="40" grpId="1"/>
          <p:bldP spid="41" grpId="0"/>
          <p:bldP spid="42" grpId="0" animBg="1"/>
          <p:bldP spid="42" grpId="1" animBg="1"/>
          <p:bldP spid="43" grpId="0"/>
          <p:bldP spid="43" grpId="1"/>
          <p:bldP spid="44" grpId="0"/>
          <p:bldP spid="69" grpId="0" animBg="1"/>
          <p:bldP spid="69" grpId="1" animBg="1"/>
          <p:bldP spid="70" grpId="0"/>
          <p:bldP spid="70" grpId="1"/>
          <p:bldP spid="71" grpId="0"/>
          <p:bldP spid="75" grpId="0" animBg="1"/>
          <p:bldP spid="75" grpId="1" animBg="1"/>
          <p:bldP spid="76" grpId="0"/>
          <p:bldP spid="76" grpId="1"/>
          <p:bldP spid="77" grpId="0"/>
          <p:bldP spid="78" grpId="0" animBg="1"/>
          <p:bldP spid="78" grpId="1" animBg="1"/>
          <p:bldP spid="79" grpId="0"/>
          <p:bldP spid="79" grpId="1"/>
          <p:bldP spid="80" grpId="0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0650" y="338665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139001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总体开发计划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71801" y="537511"/>
            <a:ext cx="3816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zh-CN" sz="20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当前阶段详细计划及后续计划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Line 38"/>
          <p:cNvSpPr>
            <a:spLocks noChangeShapeType="1"/>
          </p:cNvSpPr>
          <p:nvPr/>
        </p:nvSpPr>
        <p:spPr bwMode="auto">
          <a:xfrm>
            <a:off x="4572000" y="2210916"/>
            <a:ext cx="0" cy="1872200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9" name="Line 38"/>
          <p:cNvSpPr>
            <a:spLocks noChangeShapeType="1"/>
          </p:cNvSpPr>
          <p:nvPr/>
        </p:nvSpPr>
        <p:spPr bwMode="auto">
          <a:xfrm flipH="1">
            <a:off x="421390" y="2861860"/>
            <a:ext cx="3718562" cy="0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6" name="Line 38"/>
          <p:cNvSpPr>
            <a:spLocks noChangeShapeType="1"/>
          </p:cNvSpPr>
          <p:nvPr/>
        </p:nvSpPr>
        <p:spPr bwMode="auto">
          <a:xfrm flipH="1">
            <a:off x="4932040" y="2861860"/>
            <a:ext cx="3718562" cy="0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96000782"/>
              </p:ext>
            </p:extLst>
          </p:nvPr>
        </p:nvGraphicFramePr>
        <p:xfrm>
          <a:off x="1135962" y="1241688"/>
          <a:ext cx="7036436" cy="32403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78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34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07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7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76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476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309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7108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80276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序号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过程名称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过程输入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过程负责人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过程活动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过程输出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指标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最终提交时间</a:t>
                      </a:r>
                      <a:endParaRPr lang="en-US" altLang="en-US" sz="9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069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项目计划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课程要求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刘哲，牛旷野，朱邦杰，童峻涛，徐任</a:t>
                      </a:r>
                      <a:endParaRPr lang="en-US" altLang="en-US" sz="9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小组会议；小组分工；编写；小组审核；修改；提交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PRA2021-G10-项目章程PRA2021-G10-可行性分析PRA2021-G10-软件开发计划</a:t>
                      </a:r>
                      <a:endParaRPr lang="en-US" altLang="en-US" sz="9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通过组外评审，达到课程要求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2021.03.14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4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需求项目工程计划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课程要求用户需求</a:t>
                      </a:r>
                      <a:endParaRPr lang="en-US" altLang="en-US" sz="9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朱邦杰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小组会议；小组分工；编写；小组审核；修改；提交</a:t>
                      </a:r>
                      <a:endParaRPr lang="en-US" altLang="en-US" sz="9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PRD2021-G10-需求项目工程计划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通过组外评审，达到课程要求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2021.03.14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0276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质量保证计划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188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系统设计与实现计划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0138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概要设计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0138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经验总结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0138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详细设计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0276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编码/单元测试计划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0276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集成测试计划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9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9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8CCE4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57D403D7-2B92-4373-86F2-83A3D4E05B83}"/>
              </a:ext>
            </a:extLst>
          </p:cNvPr>
          <p:cNvGrpSpPr/>
          <p:nvPr/>
        </p:nvGrpSpPr>
        <p:grpSpPr>
          <a:xfrm>
            <a:off x="0" y="2138908"/>
            <a:ext cx="9144000" cy="1584176"/>
            <a:chOff x="-4282523" y="2186464"/>
            <a:chExt cx="9144000" cy="2729894"/>
          </a:xfrm>
        </p:grpSpPr>
        <p:sp>
          <p:nvSpPr>
            <p:cNvPr id="10" name="Rectangle 2" descr="psb">
              <a:extLst>
                <a:ext uri="{FF2B5EF4-FFF2-40B4-BE49-F238E27FC236}">
                  <a16:creationId xmlns:a16="http://schemas.microsoft.com/office/drawing/2014/main" id="{4EDFD502-2916-40A1-B751-8CFA5FA9BF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" name="Rectangle 3">
              <a:extLst>
                <a:ext uri="{FF2B5EF4-FFF2-40B4-BE49-F238E27FC236}">
                  <a16:creationId xmlns:a16="http://schemas.microsoft.com/office/drawing/2014/main" id="{6ED12285-8485-493D-BE3C-F6FB9B97C0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62955" y="223650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0050" y="326390"/>
            <a:ext cx="38544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991716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WBS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分解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989" y="842764"/>
            <a:ext cx="7358505" cy="3744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90E41671-B1C0-4C4C-9D7F-079921B31E50}"/>
              </a:ext>
            </a:extLst>
          </p:cNvPr>
          <p:cNvGrpSpPr/>
          <p:nvPr/>
        </p:nvGrpSpPr>
        <p:grpSpPr>
          <a:xfrm>
            <a:off x="0" y="2138908"/>
            <a:ext cx="9144000" cy="1584176"/>
            <a:chOff x="-4282523" y="2186464"/>
            <a:chExt cx="9144000" cy="2729894"/>
          </a:xfrm>
        </p:grpSpPr>
        <p:sp>
          <p:nvSpPr>
            <p:cNvPr id="13" name="Rectangle 2" descr="psb">
              <a:extLst>
                <a:ext uri="{FF2B5EF4-FFF2-40B4-BE49-F238E27FC236}">
                  <a16:creationId xmlns:a16="http://schemas.microsoft.com/office/drawing/2014/main" id="{276576A5-D359-41B5-8AF6-62C70431FB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" name="Rectangle 3">
              <a:extLst>
                <a:ext uri="{FF2B5EF4-FFF2-40B4-BE49-F238E27FC236}">
                  <a16:creationId xmlns:a16="http://schemas.microsoft.com/office/drawing/2014/main" id="{96EC2D25-6B37-4F91-B612-80F066CF3B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991716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甘特图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987824" y="462375"/>
            <a:ext cx="3594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当前阶段详细甘特图</a:t>
            </a: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 32"/>
          <p:cNvSpPr>
            <a:spLocks noChangeArrowheads="1"/>
          </p:cNvSpPr>
          <p:nvPr/>
        </p:nvSpPr>
        <p:spPr bwMode="auto">
          <a:xfrm>
            <a:off x="4213485" y="1700083"/>
            <a:ext cx="3774301" cy="325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有效筛选符合自身条件的志愿报考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688" y="1233924"/>
            <a:ext cx="6743098" cy="35610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991716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甘特图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19872" y="954820"/>
            <a:ext cx="2592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总体任务甘特图</a:t>
            </a: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32"/>
          <p:cNvSpPr>
            <a:spLocks noChangeArrowheads="1"/>
          </p:cNvSpPr>
          <p:nvPr/>
        </p:nvSpPr>
        <p:spPr bwMode="auto">
          <a:xfrm>
            <a:off x="3713049" y="2331280"/>
            <a:ext cx="4824536" cy="1433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根据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高考成绩的位次号排名、排名浮动范围、喜欢的专业、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课程筛选和推荐相应的学校，附带专业信息。其中可以根据用户“喜欢的专业”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筛选“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 32"/>
          <p:cNvSpPr>
            <a:spLocks noChangeArrowheads="1"/>
          </p:cNvSpPr>
          <p:nvPr/>
        </p:nvSpPr>
        <p:spPr bwMode="auto">
          <a:xfrm>
            <a:off x="4213485" y="1700083"/>
            <a:ext cx="3774301" cy="325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有效筛选符合自身条件的志愿报考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46" y="1892354"/>
            <a:ext cx="8064194" cy="195099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893E061B-2712-4EA0-AA75-BCACAA8DD0B1}"/>
              </a:ext>
            </a:extLst>
          </p:cNvPr>
          <p:cNvGrpSpPr/>
          <p:nvPr/>
        </p:nvGrpSpPr>
        <p:grpSpPr>
          <a:xfrm>
            <a:off x="0" y="2138908"/>
            <a:ext cx="9144000" cy="1584176"/>
            <a:chOff x="-4282523" y="2186464"/>
            <a:chExt cx="9144000" cy="2729894"/>
          </a:xfrm>
        </p:grpSpPr>
        <p:sp>
          <p:nvSpPr>
            <p:cNvPr id="14" name="Rectangle 2" descr="psb">
              <a:extLst>
                <a:ext uri="{FF2B5EF4-FFF2-40B4-BE49-F238E27FC236}">
                  <a16:creationId xmlns:a16="http://schemas.microsoft.com/office/drawing/2014/main" id="{F6DEB067-1389-462F-BA3E-B38A69810D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" name="Rectangle 3">
              <a:extLst>
                <a:ext uri="{FF2B5EF4-FFF2-40B4-BE49-F238E27FC236}">
                  <a16:creationId xmlns:a16="http://schemas.microsoft.com/office/drawing/2014/main" id="{85D3442F-872A-4B88-BCB9-7D0DF18DD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991716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甘特图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378447" y="584241"/>
            <a:ext cx="449780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后续计划具体时间未确定，故以课程安排为导向</a:t>
            </a:r>
            <a:endParaRPr kumimoji="1"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234" y="1181464"/>
            <a:ext cx="3275701" cy="3546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/>
          <a:srcRect r="15167"/>
          <a:stretch/>
        </p:blipFill>
        <p:spPr>
          <a:xfrm>
            <a:off x="4744425" y="1181464"/>
            <a:ext cx="3774301" cy="357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A6A03E48-2465-47CC-921F-BE798147BB41}"/>
              </a:ext>
            </a:extLst>
          </p:cNvPr>
          <p:cNvGrpSpPr/>
          <p:nvPr/>
        </p:nvGrpSpPr>
        <p:grpSpPr>
          <a:xfrm>
            <a:off x="0" y="1922884"/>
            <a:ext cx="9144000" cy="1800200"/>
            <a:chOff x="-4282523" y="2186464"/>
            <a:chExt cx="9144000" cy="2729894"/>
          </a:xfrm>
        </p:grpSpPr>
        <p:sp>
          <p:nvSpPr>
            <p:cNvPr id="12" name="Rectangle 2" descr="psb">
              <a:extLst>
                <a:ext uri="{FF2B5EF4-FFF2-40B4-BE49-F238E27FC236}">
                  <a16:creationId xmlns:a16="http://schemas.microsoft.com/office/drawing/2014/main" id="{E2E53D55-9D99-4DF7-B450-3C457AF2A1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E745681A-9D60-4063-8CA3-8F22609B6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54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395541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WBS</a:t>
            </a:r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输入输出表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2628" y="770756"/>
            <a:ext cx="5256584" cy="3892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267" y="340734"/>
            <a:ext cx="39243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122237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项目里程碑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97780415"/>
              </p:ext>
            </p:extLst>
          </p:nvPr>
        </p:nvGraphicFramePr>
        <p:xfrm>
          <a:off x="1494083" y="914772"/>
          <a:ext cx="6527800" cy="3668395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111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7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8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84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阶段编号</a:t>
                      </a:r>
                      <a:endParaRPr lang="en-US" altLang="en-US" sz="12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里程碑</a:t>
                      </a:r>
                      <a:endParaRPr lang="en-US" altLang="en-US" sz="12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文档内容</a:t>
                      </a:r>
                      <a:endParaRPr lang="en-US" altLang="en-US" sz="12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1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M0</a:t>
                      </a:r>
                      <a:endParaRPr lang="en-US" altLang="en-US" sz="12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项目章程</a:t>
                      </a:r>
                      <a:endParaRPr lang="en-US" altLang="en-US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项目章程</a:t>
                      </a:r>
                      <a:endParaRPr lang="en-US" altLang="en-US" sz="12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83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 dirty="0"/>
                        <a:t>M1</a:t>
                      </a:r>
                      <a:endParaRPr lang="en-US" altLang="en-US" sz="12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软件需求工程项目计划</a:t>
                      </a:r>
                      <a:endParaRPr lang="en-US" altLang="en-US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可行性分析、需求工程项目计划</a:t>
                      </a:r>
                      <a:endParaRPr lang="en-US" altLang="en-US" sz="12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757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M2</a:t>
                      </a:r>
                      <a:endParaRPr lang="en-US" altLang="en-US" sz="12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软件需求规格说明SRS</a:t>
                      </a:r>
                      <a:endParaRPr lang="en-US" altLang="en-US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Vision &amp; </a:t>
                      </a:r>
                      <a:r>
                        <a:rPr lang="en-US" sz="1200" b="0" dirty="0" err="1"/>
                        <a:t>Scope文档、SRS、界面原型、用例文档</a:t>
                      </a:r>
                      <a:endParaRPr lang="en-US" altLang="en-US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84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M3</a:t>
                      </a:r>
                      <a:endParaRPr lang="en-US" altLang="en-US" sz="12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软件需求变更文档</a:t>
                      </a:r>
                      <a:endParaRPr lang="en-US" altLang="en-US" sz="12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软件需求变更文档</a:t>
                      </a:r>
                      <a:endParaRPr lang="en-US" altLang="en-US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84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M4</a:t>
                      </a:r>
                      <a:endParaRPr lang="en-US" altLang="en-US" sz="12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文档改进</a:t>
                      </a:r>
                      <a:endParaRPr lang="en-US" altLang="en-US" sz="12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 </a:t>
                      </a:r>
                      <a:endParaRPr lang="en-US" altLang="en-US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84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M5</a:t>
                      </a:r>
                      <a:endParaRPr lang="en-US" altLang="en-US" sz="12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项目收尾</a:t>
                      </a:r>
                      <a:endParaRPr lang="en-US" altLang="en-US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项目总结报告</a:t>
                      </a:r>
                      <a:endParaRPr lang="en-US" altLang="en-US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2" descr="psb">
            <a:extLst>
              <a:ext uri="{FF2B5EF4-FFF2-40B4-BE49-F238E27FC236}">
                <a16:creationId xmlns:a16="http://schemas.microsoft.com/office/drawing/2014/main" id="{05FC27F6-5393-4ED0-9EFF-988BAD5CA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32953"/>
            <a:ext cx="9144000" cy="1790131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 b="-125969"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AF267327-7677-4DBA-B0BB-B1FD91FA4B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22884"/>
            <a:ext cx="9144000" cy="1800200"/>
          </a:xfrm>
          <a:prstGeom prst="rect">
            <a:avLst/>
          </a:prstGeom>
          <a:solidFill>
            <a:srgbClr val="26313E">
              <a:alpha val="8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550" y="241935"/>
            <a:ext cx="458470" cy="43434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9090" y="335915"/>
            <a:ext cx="45593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991716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OBS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1346820"/>
            <a:ext cx="7074367" cy="31198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3498DD81-1858-45EF-8188-E3D1FA7AB051}"/>
              </a:ext>
            </a:extLst>
          </p:cNvPr>
          <p:cNvGrpSpPr/>
          <p:nvPr/>
        </p:nvGrpSpPr>
        <p:grpSpPr>
          <a:xfrm>
            <a:off x="0" y="1922884"/>
            <a:ext cx="9144000" cy="1800200"/>
            <a:chOff x="-4282523" y="2186464"/>
            <a:chExt cx="9144000" cy="2729894"/>
          </a:xfrm>
        </p:grpSpPr>
        <p:sp>
          <p:nvSpPr>
            <p:cNvPr id="12" name="Rectangle 2" descr="psb">
              <a:extLst>
                <a:ext uri="{FF2B5EF4-FFF2-40B4-BE49-F238E27FC236}">
                  <a16:creationId xmlns:a16="http://schemas.microsoft.com/office/drawing/2014/main" id="{8CE72CDA-F3C8-4DE7-A8DA-C3778D564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E93DCAFA-4C0D-4F37-9A6C-607361AAB6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127952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具体人员分工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130796"/>
            <a:ext cx="7056784" cy="33177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127952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具体人员分工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9" name="Rectangle 32"/>
          <p:cNvSpPr>
            <a:spLocks noChangeArrowheads="1"/>
          </p:cNvSpPr>
          <p:nvPr/>
        </p:nvSpPr>
        <p:spPr bwMode="auto">
          <a:xfrm>
            <a:off x="3713049" y="2331280"/>
            <a:ext cx="4824536" cy="1433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根据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高考成绩的位次号排名、排名浮动范围、喜欢的专业、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课程筛选和推荐相应的学校，附带专业信息。其中可以根据用户“喜欢的专业”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筛选“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 32"/>
          <p:cNvSpPr>
            <a:spLocks noChangeArrowheads="1"/>
          </p:cNvSpPr>
          <p:nvPr/>
        </p:nvSpPr>
        <p:spPr bwMode="auto">
          <a:xfrm>
            <a:off x="4213485" y="1700083"/>
            <a:ext cx="3774301" cy="325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有效筛选符合自身条件的志愿报考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5421D9D-B411-499F-BA1B-89F9BE2A307B}"/>
              </a:ext>
            </a:extLst>
          </p:cNvPr>
          <p:cNvGrpSpPr/>
          <p:nvPr/>
        </p:nvGrpSpPr>
        <p:grpSpPr>
          <a:xfrm>
            <a:off x="0" y="1922884"/>
            <a:ext cx="9144000" cy="1800200"/>
            <a:chOff x="-4282523" y="2186464"/>
            <a:chExt cx="9144000" cy="2729894"/>
          </a:xfrm>
        </p:grpSpPr>
        <p:sp>
          <p:nvSpPr>
            <p:cNvPr id="12" name="Rectangle 2" descr="psb">
              <a:extLst>
                <a:ext uri="{FF2B5EF4-FFF2-40B4-BE49-F238E27FC236}">
                  <a16:creationId xmlns:a16="http://schemas.microsoft.com/office/drawing/2014/main" id="{EF4AB496-00FC-4C3B-AA5C-38A2DFAE67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8A146832-66EF-43EF-B9D7-42331E4C1B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067" y="1130796"/>
            <a:ext cx="6173470" cy="31953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01</a:t>
            </a:r>
            <a:endParaRPr kumimoji="0" lang="zh-CN" altLang="zh-CN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185438"/>
            <a:ext cx="2442493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项目背景</a:t>
            </a:r>
            <a:endParaRPr lang="en-US" altLang="zh-CN" sz="4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4D17AEE0-CCA2-4B4C-95D0-F97FDFC213EA}"/>
              </a:ext>
            </a:extLst>
          </p:cNvPr>
          <p:cNvGrpSpPr/>
          <p:nvPr/>
        </p:nvGrpSpPr>
        <p:grpSpPr>
          <a:xfrm>
            <a:off x="0" y="1922884"/>
            <a:ext cx="9144000" cy="1800200"/>
            <a:chOff x="-4282523" y="2186464"/>
            <a:chExt cx="9144000" cy="2729894"/>
          </a:xfrm>
        </p:grpSpPr>
        <p:sp>
          <p:nvSpPr>
            <p:cNvPr id="12" name="Rectangle 2" descr="psb">
              <a:extLst>
                <a:ext uri="{FF2B5EF4-FFF2-40B4-BE49-F238E27FC236}">
                  <a16:creationId xmlns:a16="http://schemas.microsoft.com/office/drawing/2014/main" id="{72F04CBD-74B3-4D1B-B721-1A5E7AE3D2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3D6FC4BC-39A2-4741-83DC-86FEF12540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3571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127952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具体人员分工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0" name="Rectangle 32"/>
          <p:cNvSpPr>
            <a:spLocks noChangeArrowheads="1"/>
          </p:cNvSpPr>
          <p:nvPr/>
        </p:nvSpPr>
        <p:spPr bwMode="auto">
          <a:xfrm>
            <a:off x="4213485" y="1700083"/>
            <a:ext cx="3774301" cy="325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有效筛选符合自身条件的志愿报考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1002459"/>
            <a:ext cx="5994627" cy="3405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564C7AB-008E-4F08-82DF-2829508D5D4F}"/>
              </a:ext>
            </a:extLst>
          </p:cNvPr>
          <p:cNvGrpSpPr/>
          <p:nvPr/>
        </p:nvGrpSpPr>
        <p:grpSpPr>
          <a:xfrm>
            <a:off x="0" y="1922884"/>
            <a:ext cx="9144000" cy="1800200"/>
            <a:chOff x="-4282523" y="2186464"/>
            <a:chExt cx="9144000" cy="2729894"/>
          </a:xfrm>
        </p:grpSpPr>
        <p:sp>
          <p:nvSpPr>
            <p:cNvPr id="14" name="Rectangle 2" descr="psb">
              <a:extLst>
                <a:ext uri="{FF2B5EF4-FFF2-40B4-BE49-F238E27FC236}">
                  <a16:creationId xmlns:a16="http://schemas.microsoft.com/office/drawing/2014/main" id="{6759FEF5-7CC8-412F-8F20-7F4CAEE760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" name="Rectangle 3">
              <a:extLst>
                <a:ext uri="{FF2B5EF4-FFF2-40B4-BE49-F238E27FC236}">
                  <a16:creationId xmlns:a16="http://schemas.microsoft.com/office/drawing/2014/main" id="{17F43B02-CB71-4148-9C73-EB67C2F7AE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3571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127952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具体人员分工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0" name="Rectangle 32"/>
          <p:cNvSpPr>
            <a:spLocks noChangeArrowheads="1"/>
          </p:cNvSpPr>
          <p:nvPr/>
        </p:nvSpPr>
        <p:spPr bwMode="auto">
          <a:xfrm>
            <a:off x="4213485" y="1700083"/>
            <a:ext cx="3774301" cy="325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有效筛选符合自身条件的志愿报考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45" y="2430236"/>
            <a:ext cx="2112010" cy="785495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67A9E7F4-5B0B-4E9C-ACF8-5ECAA0A91BAC}"/>
              </a:ext>
            </a:extLst>
          </p:cNvPr>
          <p:cNvGrpSpPr/>
          <p:nvPr/>
        </p:nvGrpSpPr>
        <p:grpSpPr>
          <a:xfrm>
            <a:off x="2771800" y="544612"/>
            <a:ext cx="5526105" cy="4083266"/>
            <a:chOff x="2855595" y="235585"/>
            <a:chExt cx="5526105" cy="4083266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57201" y="3500336"/>
              <a:ext cx="5524499" cy="818515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55595" y="235585"/>
              <a:ext cx="5524500" cy="3390265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60F3CCFC-6E33-4E57-9C54-AF4F9F8D9134}"/>
              </a:ext>
            </a:extLst>
          </p:cNvPr>
          <p:cNvGrpSpPr/>
          <p:nvPr/>
        </p:nvGrpSpPr>
        <p:grpSpPr>
          <a:xfrm>
            <a:off x="0" y="1922884"/>
            <a:ext cx="9144000" cy="1800200"/>
            <a:chOff x="-4282523" y="2186464"/>
            <a:chExt cx="9144000" cy="2729894"/>
          </a:xfrm>
        </p:grpSpPr>
        <p:sp>
          <p:nvSpPr>
            <p:cNvPr id="12" name="Rectangle 2" descr="psb">
              <a:extLst>
                <a:ext uri="{FF2B5EF4-FFF2-40B4-BE49-F238E27FC236}">
                  <a16:creationId xmlns:a16="http://schemas.microsoft.com/office/drawing/2014/main" id="{D5AFDF87-1980-4380-8098-38FEC3E10F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B0E0ABAA-CB35-49CA-96C8-97A4DF7DD3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3571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127952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具体人员分工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1067730"/>
            <a:ext cx="5976664" cy="35105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4F616198-FC4B-4998-A78B-91109926F127}"/>
              </a:ext>
            </a:extLst>
          </p:cNvPr>
          <p:cNvGrpSpPr/>
          <p:nvPr/>
        </p:nvGrpSpPr>
        <p:grpSpPr>
          <a:xfrm>
            <a:off x="0" y="1922884"/>
            <a:ext cx="9144000" cy="1800200"/>
            <a:chOff x="-4282523" y="2186464"/>
            <a:chExt cx="9144000" cy="2729894"/>
          </a:xfrm>
        </p:grpSpPr>
        <p:sp>
          <p:nvSpPr>
            <p:cNvPr id="12" name="Rectangle 2" descr="psb">
              <a:extLst>
                <a:ext uri="{FF2B5EF4-FFF2-40B4-BE49-F238E27FC236}">
                  <a16:creationId xmlns:a16="http://schemas.microsoft.com/office/drawing/2014/main" id="{3DE2B63F-D080-4BD6-AA01-E5A899F15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84DDF83A-3127-4C39-A47E-17786E6A1F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3571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127952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具体人员分工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862" y="1043658"/>
            <a:ext cx="5472276" cy="3558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57D31669-6006-4219-99E1-FF13DC7DA57B}"/>
              </a:ext>
            </a:extLst>
          </p:cNvPr>
          <p:cNvGrpSpPr/>
          <p:nvPr/>
        </p:nvGrpSpPr>
        <p:grpSpPr>
          <a:xfrm>
            <a:off x="0" y="1922884"/>
            <a:ext cx="9144000" cy="1800200"/>
            <a:chOff x="-4282523" y="2186464"/>
            <a:chExt cx="9144000" cy="2729894"/>
          </a:xfrm>
        </p:grpSpPr>
        <p:sp>
          <p:nvSpPr>
            <p:cNvPr id="12" name="Rectangle 2" descr="psb">
              <a:extLst>
                <a:ext uri="{FF2B5EF4-FFF2-40B4-BE49-F238E27FC236}">
                  <a16:creationId xmlns:a16="http://schemas.microsoft.com/office/drawing/2014/main" id="{A1334327-630F-4C4F-BB12-601D0FD5D8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929737D6-3790-4A9E-B5BD-CBA596605F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3571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69102" y="338496"/>
            <a:ext cx="392759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1279525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具体人员分工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686311"/>
            <a:ext cx="5612130" cy="40265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2DE67057-442F-4F9C-BAB1-105A66E3AB92}"/>
              </a:ext>
            </a:extLst>
          </p:cNvPr>
          <p:cNvGrpSpPr/>
          <p:nvPr/>
        </p:nvGrpSpPr>
        <p:grpSpPr>
          <a:xfrm>
            <a:off x="-1" y="986780"/>
            <a:ext cx="9144000" cy="2952328"/>
            <a:chOff x="-4282523" y="2186464"/>
            <a:chExt cx="9144000" cy="2729894"/>
          </a:xfrm>
        </p:grpSpPr>
        <p:sp>
          <p:nvSpPr>
            <p:cNvPr id="12" name="Rectangle 2" descr="psb">
              <a:extLst>
                <a:ext uri="{FF2B5EF4-FFF2-40B4-BE49-F238E27FC236}">
                  <a16:creationId xmlns:a16="http://schemas.microsoft.com/office/drawing/2014/main" id="{E5EE7089-6AA1-4E53-AB91-BD4E70DD6B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F30F8472-176A-44E9-832E-9EDFCEACE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44634" y="343638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质量保证计划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038156" y="375789"/>
            <a:ext cx="30676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质量保证计划机构图</a:t>
            </a: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028836" y="1129410"/>
            <a:ext cx="7328157" cy="102739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127000">
              <a:lnSpc>
                <a:spcPct val="150000"/>
              </a:lnSpc>
            </a:pPr>
            <a:r>
              <a:rPr lang="zh-CN" sz="1400" b="1" dirty="0">
                <a:solidFill>
                  <a:schemeClr val="bg1"/>
                </a:solidFill>
                <a:ea typeface="微软雅黑" panose="020B0503020204020204" pitchFamily="34" charset="-122"/>
              </a:rPr>
              <a:t>在项目实施期间成立项目质量保证组织，该组织由质量保证人员和项目经理等组成。项目经理负责质量监督工作及项目进展过程中各环节的质量把关，开发经理负责质量控制的工作，质量保证人员负责质量保证的工作。</a:t>
            </a:r>
            <a:endParaRPr lang="zh-CN" altLang="en-US" sz="1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pic>
        <p:nvPicPr>
          <p:cNvPr id="2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852" y="2282924"/>
            <a:ext cx="4294295" cy="24182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50976" y="338496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质量保证计划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699792" y="693468"/>
            <a:ext cx="4558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项目的质量保证人员及通过标准</a:t>
            </a: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76507505"/>
              </p:ext>
            </p:extLst>
          </p:nvPr>
        </p:nvGraphicFramePr>
        <p:xfrm>
          <a:off x="982852" y="1202804"/>
          <a:ext cx="7207250" cy="3398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30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41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39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25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任务</a:t>
                      </a:r>
                      <a:endParaRPr lang="en-US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负责人</a:t>
                      </a:r>
                      <a:endParaRPr lang="en-US" altLang="en-US" sz="12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组内审核标准</a:t>
                      </a:r>
                      <a:endParaRPr lang="en-US" altLang="en-US" sz="12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组外审核标准</a:t>
                      </a:r>
                      <a:endParaRPr lang="en-US" altLang="en-US" sz="12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配置管理说明文件；组员统一开发环境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徐任</a:t>
                      </a:r>
                      <a:endParaRPr lang="en-US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GANTT-WBS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牛旷野</a:t>
                      </a:r>
                      <a:endParaRPr lang="en-US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OBS-可行性分析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童峻涛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2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需求开发计划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刘哲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愿景和范围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朱邦杰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用例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童峻涛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32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需求规格说明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朱邦杰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需求变更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徐任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界面原型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刘哲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开发计划书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牛旷野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32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测试计划书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童峻涛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25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界面原型的可运行版本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刘哲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通过组内评审会议</a:t>
                      </a:r>
                      <a:endParaRPr lang="en-US" altLang="en-US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通过课堂评审</a:t>
                      </a:r>
                      <a:endParaRPr lang="en-US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873327" y="312595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风险管理计划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19873" y="544612"/>
            <a:ext cx="316835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概率和影响定义</a:t>
            </a: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01031094"/>
              </p:ext>
            </p:extLst>
          </p:nvPr>
        </p:nvGraphicFramePr>
        <p:xfrm>
          <a:off x="1547664" y="1274812"/>
          <a:ext cx="6336705" cy="31683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67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1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7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79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79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6649">
                <a:tc row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量表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概率</a:t>
                      </a:r>
                      <a:r>
                        <a:rPr lang="en-US" sz="1200" b="0" dirty="0"/>
                        <a:t>/%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+/-对项目目标的影响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6649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时间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成本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质量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77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很高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&gt;70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&gt;6个月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&gt;5万元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对整体功能影响非常大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329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51-70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3-6个月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1万至5万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对整体功能影响重大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626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31-50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1-3个月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5千至一万元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对关键功能有领域有一些影响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277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低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11-30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1-4周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1千至5千元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对整体功能有微小影响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29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很低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1-10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1周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&lt;1000元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对辅助功能有微小影响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6649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零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0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不变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不变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功能不变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73401" y="321357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风险管理计划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275856" y="475291"/>
            <a:ext cx="3240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需求获取方面的风险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65818227"/>
              </p:ext>
            </p:extLst>
          </p:nvPr>
        </p:nvGraphicFramePr>
        <p:xfrm>
          <a:off x="1187624" y="1130796"/>
          <a:ext cx="6898789" cy="32864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1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3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8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10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8035">
                <a:tc rowSpan="10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/>
                        <a:t>  </a:t>
                      </a:r>
                      <a:r>
                        <a:rPr lang="en-US" sz="1100" b="0" dirty="0" err="1"/>
                        <a:t>需需求获取方面的风险</a:t>
                      </a:r>
                      <a:endParaRPr lang="en-US" altLang="en-US" sz="11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 err="1"/>
                        <a:t>风险</a:t>
                      </a:r>
                      <a:endParaRPr lang="en-US" altLang="en-US" sz="11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优先级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 err="1"/>
                        <a:t>影响程度</a:t>
                      </a:r>
                      <a:endParaRPr lang="en-US" altLang="en-US" sz="11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可能性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3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1. 产品前景和项目范围没有达成明确的共识引发的风险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913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2. 需求开发的时间分配不合理引发的风险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95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3. 需求规格说明不完整引发的风险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913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4. 创新产品的需求不完全引发的风险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/>
                        <a:t>中</a:t>
                      </a:r>
                      <a:endParaRPr lang="en-US" altLang="en-US" sz="11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43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5. 忽视非功能需求引发的风险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低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543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6. 客户对产品需求意见不一致引发的风险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543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7. 未加说明的需求引发的风险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高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低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595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8. 对已有的产品作为需求基线来源引发的风险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4913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/>
                        <a:t>9. </a:t>
                      </a:r>
                      <a:r>
                        <a:rPr lang="en-US" sz="1100" b="0" dirty="0" err="1"/>
                        <a:t>根据用户提议的解决方案引发的风险</a:t>
                      </a:r>
                      <a:endParaRPr lang="en-US" altLang="en-US" sz="11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中</a:t>
                      </a:r>
                      <a:endParaRPr lang="en-US" altLang="en-US" sz="1100" b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/>
                        <a:t>低</a:t>
                      </a:r>
                      <a:endParaRPr lang="en-US" altLang="en-US" sz="11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50976" y="352224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风险管理计划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203849" y="512019"/>
            <a:ext cx="331236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需求分析方面的风险</a:t>
            </a: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68059079"/>
              </p:ext>
            </p:extLst>
          </p:nvPr>
        </p:nvGraphicFramePr>
        <p:xfrm>
          <a:off x="1187624" y="1346820"/>
          <a:ext cx="7056783" cy="31683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20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909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96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20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120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8250">
                <a:tc rowSpan="4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需求分析方面的风险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优先级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影响程度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可能性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973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1. </a:t>
                      </a:r>
                      <a:r>
                        <a:rPr lang="en-US" sz="1200" b="0" dirty="0" err="1"/>
                        <a:t>设定需求优先级引发的风险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490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2. 技术上难以实现的特性引发的风险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546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3. 不熟悉的技术、方法、语言、工具或者硬件引发的风险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中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kumimoji="0" lang="zh-CN" altLang="zh-CN" sz="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99171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项目背景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78442"/>
            <a:ext cx="2882370" cy="17895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本框 20"/>
          <p:cNvSpPr txBox="1"/>
          <p:nvPr/>
        </p:nvSpPr>
        <p:spPr>
          <a:xfrm>
            <a:off x="767052" y="695925"/>
            <a:ext cx="4625578" cy="1504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30000"/>
              </a:lnSpc>
              <a:spcAft>
                <a:spcPts val="1000"/>
              </a:spcAft>
            </a:pP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我们身边都有许多钓鱼爱好者，他们热爱钓鱼、乐于分享，可这一相对小众的垂钓类爱好者总是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无处分享自己的生活</a:t>
            </a: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，或者只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仅限于一个小圈子</a:t>
            </a: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79541" y="2096314"/>
            <a:ext cx="9723387" cy="42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30000"/>
              </a:lnSpc>
              <a:spcAft>
                <a:spcPts val="1000"/>
              </a:spcAft>
            </a:pPr>
            <a:r>
              <a:rPr lang="zh-CN" altLang="zh-CN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一款</a:t>
            </a:r>
            <a:r>
              <a:rPr lang="zh-CN" alt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围绕钓鱼爱好者打造</a:t>
            </a:r>
            <a:r>
              <a:rPr lang="zh-CN" altLang="zh-CN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能</a:t>
            </a:r>
            <a:r>
              <a:rPr lang="zh-CN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分享优质钓点</a:t>
            </a:r>
            <a:r>
              <a:rPr lang="zh-CN" altLang="zh-CN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zh-CN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钓友社交</a:t>
            </a:r>
            <a:r>
              <a:rPr lang="zh-CN" altLang="zh-CN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的渔乐生活软件应运而生</a:t>
            </a:r>
            <a:r>
              <a:rPr lang="en-US" altLang="zh-CN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…</a:t>
            </a:r>
            <a:endParaRPr lang="zh-CN" altLang="zh-CN" sz="1800" b="1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012437" y="4666516"/>
            <a:ext cx="5024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随时随地彼此相约，让钓鱼不再孤单！！！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Freeform 21"/>
          <p:cNvSpPr/>
          <p:nvPr/>
        </p:nvSpPr>
        <p:spPr bwMode="auto">
          <a:xfrm>
            <a:off x="3049360" y="2563136"/>
            <a:ext cx="527050" cy="520700"/>
          </a:xfrm>
          <a:custGeom>
            <a:avLst/>
            <a:gdLst>
              <a:gd name="T0" fmla="*/ 267 w 267"/>
              <a:gd name="T1" fmla="*/ 218 h 263"/>
              <a:gd name="T2" fmla="*/ 222 w 267"/>
              <a:gd name="T3" fmla="*/ 263 h 263"/>
              <a:gd name="T4" fmla="*/ 46 w 267"/>
              <a:gd name="T5" fmla="*/ 263 h 263"/>
              <a:gd name="T6" fmla="*/ 0 w 267"/>
              <a:gd name="T7" fmla="*/ 218 h 263"/>
              <a:gd name="T8" fmla="*/ 0 w 267"/>
              <a:gd name="T9" fmla="*/ 46 h 263"/>
              <a:gd name="T10" fmla="*/ 46 w 267"/>
              <a:gd name="T11" fmla="*/ 0 h 263"/>
              <a:gd name="T12" fmla="*/ 222 w 267"/>
              <a:gd name="T13" fmla="*/ 0 h 263"/>
              <a:gd name="T14" fmla="*/ 267 w 267"/>
              <a:gd name="T15" fmla="*/ 46 h 263"/>
              <a:gd name="T16" fmla="*/ 267 w 267"/>
              <a:gd name="T17" fmla="*/ 218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7" h="263">
                <a:moveTo>
                  <a:pt x="267" y="218"/>
                </a:moveTo>
                <a:cubicBezTo>
                  <a:pt x="267" y="243"/>
                  <a:pt x="247" y="263"/>
                  <a:pt x="222" y="263"/>
                </a:cubicBezTo>
                <a:cubicBezTo>
                  <a:pt x="46" y="263"/>
                  <a:pt x="46" y="263"/>
                  <a:pt x="46" y="263"/>
                </a:cubicBezTo>
                <a:cubicBezTo>
                  <a:pt x="21" y="263"/>
                  <a:pt x="0" y="243"/>
                  <a:pt x="0" y="218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21"/>
                  <a:pt x="21" y="0"/>
                  <a:pt x="46" y="0"/>
                </a:cubicBezTo>
                <a:cubicBezTo>
                  <a:pt x="222" y="0"/>
                  <a:pt x="222" y="0"/>
                  <a:pt x="222" y="0"/>
                </a:cubicBezTo>
                <a:cubicBezTo>
                  <a:pt x="247" y="0"/>
                  <a:pt x="267" y="21"/>
                  <a:pt x="267" y="46"/>
                </a:cubicBezTo>
                <a:lnTo>
                  <a:pt x="267" y="218"/>
                </a:lnTo>
                <a:close/>
              </a:path>
            </a:pathLst>
          </a:custGeom>
          <a:solidFill>
            <a:srgbClr val="98D2E3"/>
          </a:solidFill>
          <a:ln>
            <a:noFill/>
          </a:ln>
        </p:spPr>
        <p:txBody>
          <a:bodyPr/>
          <a:lstStyle/>
          <a:p>
            <a:endParaRPr lang="zh-CN" altLang="en-US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Freeform 22"/>
          <p:cNvSpPr/>
          <p:nvPr/>
        </p:nvSpPr>
        <p:spPr bwMode="auto">
          <a:xfrm>
            <a:off x="3312885" y="3275640"/>
            <a:ext cx="527050" cy="519113"/>
          </a:xfrm>
          <a:custGeom>
            <a:avLst/>
            <a:gdLst>
              <a:gd name="T0" fmla="*/ 267 w 267"/>
              <a:gd name="T1" fmla="*/ 218 h 263"/>
              <a:gd name="T2" fmla="*/ 222 w 267"/>
              <a:gd name="T3" fmla="*/ 263 h 263"/>
              <a:gd name="T4" fmla="*/ 46 w 267"/>
              <a:gd name="T5" fmla="*/ 263 h 263"/>
              <a:gd name="T6" fmla="*/ 0 w 267"/>
              <a:gd name="T7" fmla="*/ 218 h 263"/>
              <a:gd name="T8" fmla="*/ 0 w 267"/>
              <a:gd name="T9" fmla="*/ 46 h 263"/>
              <a:gd name="T10" fmla="*/ 46 w 267"/>
              <a:gd name="T11" fmla="*/ 0 h 263"/>
              <a:gd name="T12" fmla="*/ 222 w 267"/>
              <a:gd name="T13" fmla="*/ 0 h 263"/>
              <a:gd name="T14" fmla="*/ 267 w 267"/>
              <a:gd name="T15" fmla="*/ 46 h 263"/>
              <a:gd name="T16" fmla="*/ 267 w 267"/>
              <a:gd name="T17" fmla="*/ 218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7" h="263">
                <a:moveTo>
                  <a:pt x="267" y="218"/>
                </a:moveTo>
                <a:cubicBezTo>
                  <a:pt x="267" y="243"/>
                  <a:pt x="247" y="263"/>
                  <a:pt x="222" y="263"/>
                </a:cubicBezTo>
                <a:cubicBezTo>
                  <a:pt x="46" y="263"/>
                  <a:pt x="46" y="263"/>
                  <a:pt x="46" y="263"/>
                </a:cubicBezTo>
                <a:cubicBezTo>
                  <a:pt x="21" y="263"/>
                  <a:pt x="0" y="243"/>
                  <a:pt x="0" y="218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21"/>
                  <a:pt x="21" y="0"/>
                  <a:pt x="46" y="0"/>
                </a:cubicBezTo>
                <a:cubicBezTo>
                  <a:pt x="222" y="0"/>
                  <a:pt x="222" y="0"/>
                  <a:pt x="222" y="0"/>
                </a:cubicBezTo>
                <a:cubicBezTo>
                  <a:pt x="247" y="0"/>
                  <a:pt x="267" y="21"/>
                  <a:pt x="267" y="46"/>
                </a:cubicBezTo>
                <a:lnTo>
                  <a:pt x="267" y="218"/>
                </a:lnTo>
                <a:close/>
              </a:path>
            </a:pathLst>
          </a:custGeom>
          <a:solidFill>
            <a:srgbClr val="A9D25A"/>
          </a:solidFill>
          <a:ln>
            <a:noFill/>
          </a:ln>
        </p:spPr>
        <p:txBody>
          <a:bodyPr/>
          <a:lstStyle/>
          <a:p>
            <a:endParaRPr lang="zh-CN" altLang="en-US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Freeform 23"/>
          <p:cNvSpPr/>
          <p:nvPr/>
        </p:nvSpPr>
        <p:spPr bwMode="auto">
          <a:xfrm>
            <a:off x="3629042" y="4044912"/>
            <a:ext cx="527050" cy="520700"/>
          </a:xfrm>
          <a:custGeom>
            <a:avLst/>
            <a:gdLst>
              <a:gd name="T0" fmla="*/ 267 w 267"/>
              <a:gd name="T1" fmla="*/ 218 h 263"/>
              <a:gd name="T2" fmla="*/ 222 w 267"/>
              <a:gd name="T3" fmla="*/ 263 h 263"/>
              <a:gd name="T4" fmla="*/ 46 w 267"/>
              <a:gd name="T5" fmla="*/ 263 h 263"/>
              <a:gd name="T6" fmla="*/ 0 w 267"/>
              <a:gd name="T7" fmla="*/ 218 h 263"/>
              <a:gd name="T8" fmla="*/ 0 w 267"/>
              <a:gd name="T9" fmla="*/ 46 h 263"/>
              <a:gd name="T10" fmla="*/ 46 w 267"/>
              <a:gd name="T11" fmla="*/ 0 h 263"/>
              <a:gd name="T12" fmla="*/ 222 w 267"/>
              <a:gd name="T13" fmla="*/ 0 h 263"/>
              <a:gd name="T14" fmla="*/ 267 w 267"/>
              <a:gd name="T15" fmla="*/ 46 h 263"/>
              <a:gd name="T16" fmla="*/ 267 w 267"/>
              <a:gd name="T17" fmla="*/ 218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7" h="263">
                <a:moveTo>
                  <a:pt x="267" y="218"/>
                </a:moveTo>
                <a:cubicBezTo>
                  <a:pt x="267" y="243"/>
                  <a:pt x="247" y="263"/>
                  <a:pt x="222" y="263"/>
                </a:cubicBezTo>
                <a:cubicBezTo>
                  <a:pt x="46" y="263"/>
                  <a:pt x="46" y="263"/>
                  <a:pt x="46" y="263"/>
                </a:cubicBezTo>
                <a:cubicBezTo>
                  <a:pt x="21" y="263"/>
                  <a:pt x="0" y="243"/>
                  <a:pt x="0" y="218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21"/>
                  <a:pt x="21" y="0"/>
                  <a:pt x="46" y="0"/>
                </a:cubicBezTo>
                <a:cubicBezTo>
                  <a:pt x="222" y="0"/>
                  <a:pt x="222" y="0"/>
                  <a:pt x="222" y="0"/>
                </a:cubicBezTo>
                <a:cubicBezTo>
                  <a:pt x="247" y="0"/>
                  <a:pt x="267" y="21"/>
                  <a:pt x="267" y="46"/>
                </a:cubicBezTo>
                <a:lnTo>
                  <a:pt x="267" y="218"/>
                </a:lnTo>
                <a:close/>
              </a:path>
            </a:pathLst>
          </a:custGeom>
          <a:solidFill>
            <a:srgbClr val="FBE22D"/>
          </a:solidFill>
          <a:ln>
            <a:noFill/>
          </a:ln>
        </p:spPr>
        <p:txBody>
          <a:bodyPr/>
          <a:lstStyle/>
          <a:p>
            <a:endParaRPr lang="zh-CN" altLang="en-US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Freeform 34"/>
          <p:cNvSpPr>
            <a:spLocks noEditPoints="1"/>
          </p:cNvSpPr>
          <p:nvPr/>
        </p:nvSpPr>
        <p:spPr bwMode="auto">
          <a:xfrm>
            <a:off x="3490685" y="3413753"/>
            <a:ext cx="173037" cy="244475"/>
          </a:xfrm>
          <a:custGeom>
            <a:avLst/>
            <a:gdLst>
              <a:gd name="T0" fmla="*/ 77 w 88"/>
              <a:gd name="T1" fmla="*/ 33 h 124"/>
              <a:gd name="T2" fmla="*/ 67 w 88"/>
              <a:gd name="T3" fmla="*/ 57 h 124"/>
              <a:gd name="T4" fmla="*/ 67 w 88"/>
              <a:gd name="T5" fmla="*/ 57 h 124"/>
              <a:gd name="T6" fmla="*/ 85 w 88"/>
              <a:gd name="T7" fmla="*/ 79 h 124"/>
              <a:gd name="T8" fmla="*/ 88 w 88"/>
              <a:gd name="T9" fmla="*/ 104 h 124"/>
              <a:gd name="T10" fmla="*/ 79 w 88"/>
              <a:gd name="T11" fmla="*/ 115 h 124"/>
              <a:gd name="T12" fmla="*/ 69 w 88"/>
              <a:gd name="T13" fmla="*/ 115 h 124"/>
              <a:gd name="T14" fmla="*/ 64 w 88"/>
              <a:gd name="T15" fmla="*/ 124 h 124"/>
              <a:gd name="T16" fmla="*/ 23 w 88"/>
              <a:gd name="T17" fmla="*/ 124 h 124"/>
              <a:gd name="T18" fmla="*/ 19 w 88"/>
              <a:gd name="T19" fmla="*/ 119 h 124"/>
              <a:gd name="T20" fmla="*/ 9 w 88"/>
              <a:gd name="T21" fmla="*/ 115 h 124"/>
              <a:gd name="T22" fmla="*/ 2 w 88"/>
              <a:gd name="T23" fmla="*/ 111 h 124"/>
              <a:gd name="T24" fmla="*/ 0 w 88"/>
              <a:gd name="T25" fmla="*/ 93 h 124"/>
              <a:gd name="T26" fmla="*/ 20 w 88"/>
              <a:gd name="T27" fmla="*/ 57 h 124"/>
              <a:gd name="T28" fmla="*/ 20 w 88"/>
              <a:gd name="T29" fmla="*/ 57 h 124"/>
              <a:gd name="T30" fmla="*/ 44 w 88"/>
              <a:gd name="T31" fmla="*/ 0 h 124"/>
              <a:gd name="T32" fmla="*/ 22 w 88"/>
              <a:gd name="T33" fmla="*/ 105 h 124"/>
              <a:gd name="T34" fmla="*/ 25 w 88"/>
              <a:gd name="T35" fmla="*/ 89 h 124"/>
              <a:gd name="T36" fmla="*/ 28 w 88"/>
              <a:gd name="T37" fmla="*/ 109 h 124"/>
              <a:gd name="T38" fmla="*/ 28 w 88"/>
              <a:gd name="T39" fmla="*/ 114 h 124"/>
              <a:gd name="T40" fmla="*/ 59 w 88"/>
              <a:gd name="T41" fmla="*/ 110 h 124"/>
              <a:gd name="T42" fmla="*/ 59 w 88"/>
              <a:gd name="T43" fmla="*/ 109 h 124"/>
              <a:gd name="T44" fmla="*/ 62 w 88"/>
              <a:gd name="T45" fmla="*/ 89 h 124"/>
              <a:gd name="T46" fmla="*/ 65 w 88"/>
              <a:gd name="T47" fmla="*/ 105 h 124"/>
              <a:gd name="T48" fmla="*/ 78 w 88"/>
              <a:gd name="T49" fmla="*/ 104 h 124"/>
              <a:gd name="T50" fmla="*/ 76 w 88"/>
              <a:gd name="T51" fmla="*/ 83 h 124"/>
              <a:gd name="T52" fmla="*/ 59 w 88"/>
              <a:gd name="T53" fmla="*/ 63 h 124"/>
              <a:gd name="T54" fmla="*/ 28 w 88"/>
              <a:gd name="T55" fmla="*/ 63 h 124"/>
              <a:gd name="T56" fmla="*/ 10 w 88"/>
              <a:gd name="T57" fmla="*/ 93 h 124"/>
              <a:gd name="T58" fmla="*/ 10 w 88"/>
              <a:gd name="T59" fmla="*/ 105 h 124"/>
              <a:gd name="T60" fmla="*/ 44 w 88"/>
              <a:gd name="T61" fmla="*/ 9 h 124"/>
              <a:gd name="T62" fmla="*/ 20 w 88"/>
              <a:gd name="T63" fmla="*/ 33 h 124"/>
              <a:gd name="T64" fmla="*/ 68 w 88"/>
              <a:gd name="T65" fmla="*/ 33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8" h="124">
                <a:moveTo>
                  <a:pt x="44" y="0"/>
                </a:moveTo>
                <a:cubicBezTo>
                  <a:pt x="62" y="0"/>
                  <a:pt x="77" y="15"/>
                  <a:pt x="77" y="33"/>
                </a:cubicBezTo>
                <a:cubicBezTo>
                  <a:pt x="77" y="43"/>
                  <a:pt x="74" y="51"/>
                  <a:pt x="68" y="57"/>
                </a:cubicBezTo>
                <a:cubicBezTo>
                  <a:pt x="67" y="57"/>
                  <a:pt x="67" y="57"/>
                  <a:pt x="67" y="57"/>
                </a:cubicBezTo>
                <a:cubicBezTo>
                  <a:pt x="67" y="57"/>
                  <a:pt x="67" y="57"/>
                  <a:pt x="67" y="57"/>
                </a:cubicBezTo>
                <a:cubicBezTo>
                  <a:pt x="67" y="57"/>
                  <a:pt x="67" y="57"/>
                  <a:pt x="67" y="57"/>
                </a:cubicBezTo>
                <a:cubicBezTo>
                  <a:pt x="74" y="64"/>
                  <a:pt x="81" y="70"/>
                  <a:pt x="85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83"/>
                  <a:pt x="88" y="88"/>
                  <a:pt x="88" y="93"/>
                </a:cubicBezTo>
                <a:cubicBezTo>
                  <a:pt x="88" y="104"/>
                  <a:pt x="88" y="104"/>
                  <a:pt x="88" y="104"/>
                </a:cubicBezTo>
                <a:cubicBezTo>
                  <a:pt x="88" y="106"/>
                  <a:pt x="87" y="109"/>
                  <a:pt x="85" y="111"/>
                </a:cubicBezTo>
                <a:cubicBezTo>
                  <a:pt x="84" y="113"/>
                  <a:pt x="82" y="114"/>
                  <a:pt x="79" y="115"/>
                </a:cubicBezTo>
                <a:cubicBezTo>
                  <a:pt x="79" y="115"/>
                  <a:pt x="79" y="115"/>
                  <a:pt x="78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9"/>
                  <a:pt x="69" y="119"/>
                  <a:pt x="69" y="119"/>
                </a:cubicBezTo>
                <a:cubicBezTo>
                  <a:pt x="69" y="122"/>
                  <a:pt x="66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23" y="124"/>
                  <a:pt x="23" y="124"/>
                  <a:pt x="23" y="124"/>
                </a:cubicBezTo>
                <a:cubicBezTo>
                  <a:pt x="21" y="124"/>
                  <a:pt x="19" y="122"/>
                  <a:pt x="19" y="119"/>
                </a:cubicBezTo>
                <a:cubicBezTo>
                  <a:pt x="19" y="119"/>
                  <a:pt x="19" y="119"/>
                  <a:pt x="19" y="119"/>
                </a:cubicBezTo>
                <a:cubicBezTo>
                  <a:pt x="19" y="115"/>
                  <a:pt x="19" y="115"/>
                  <a:pt x="19" y="115"/>
                </a:cubicBezTo>
                <a:cubicBezTo>
                  <a:pt x="9" y="115"/>
                  <a:pt x="9" y="115"/>
                  <a:pt x="9" y="115"/>
                </a:cubicBezTo>
                <a:cubicBezTo>
                  <a:pt x="9" y="115"/>
                  <a:pt x="8" y="115"/>
                  <a:pt x="8" y="115"/>
                </a:cubicBezTo>
                <a:cubicBezTo>
                  <a:pt x="5" y="114"/>
                  <a:pt x="3" y="113"/>
                  <a:pt x="2" y="111"/>
                </a:cubicBezTo>
                <a:cubicBezTo>
                  <a:pt x="0" y="109"/>
                  <a:pt x="0" y="106"/>
                  <a:pt x="0" y="104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88"/>
                  <a:pt x="1" y="83"/>
                  <a:pt x="2" y="79"/>
                </a:cubicBezTo>
                <a:cubicBezTo>
                  <a:pt x="6" y="70"/>
                  <a:pt x="13" y="64"/>
                  <a:pt x="20" y="57"/>
                </a:cubicBezTo>
                <a:cubicBezTo>
                  <a:pt x="20" y="57"/>
                  <a:pt x="20" y="57"/>
                  <a:pt x="20" y="57"/>
                </a:cubicBezTo>
                <a:cubicBezTo>
                  <a:pt x="20" y="57"/>
                  <a:pt x="20" y="57"/>
                  <a:pt x="20" y="57"/>
                </a:cubicBezTo>
                <a:cubicBezTo>
                  <a:pt x="13" y="51"/>
                  <a:pt x="10" y="42"/>
                  <a:pt x="10" y="33"/>
                </a:cubicBezTo>
                <a:cubicBezTo>
                  <a:pt x="10" y="15"/>
                  <a:pt x="25" y="0"/>
                  <a:pt x="44" y="0"/>
                </a:cubicBezTo>
                <a:close/>
                <a:moveTo>
                  <a:pt x="22" y="105"/>
                </a:moveTo>
                <a:cubicBezTo>
                  <a:pt x="22" y="105"/>
                  <a:pt x="22" y="105"/>
                  <a:pt x="22" y="105"/>
                </a:cubicBezTo>
                <a:cubicBezTo>
                  <a:pt x="22" y="92"/>
                  <a:pt x="22" y="92"/>
                  <a:pt x="22" y="92"/>
                </a:cubicBezTo>
                <a:cubicBezTo>
                  <a:pt x="22" y="90"/>
                  <a:pt x="24" y="89"/>
                  <a:pt x="25" y="89"/>
                </a:cubicBezTo>
                <a:cubicBezTo>
                  <a:pt x="27" y="89"/>
                  <a:pt x="28" y="90"/>
                  <a:pt x="28" y="92"/>
                </a:cubicBezTo>
                <a:cubicBezTo>
                  <a:pt x="28" y="109"/>
                  <a:pt x="28" y="109"/>
                  <a:pt x="28" y="109"/>
                </a:cubicBezTo>
                <a:cubicBezTo>
                  <a:pt x="28" y="110"/>
                  <a:pt x="28" y="110"/>
                  <a:pt x="28" y="110"/>
                </a:cubicBezTo>
                <a:cubicBezTo>
                  <a:pt x="28" y="114"/>
                  <a:pt x="28" y="114"/>
                  <a:pt x="28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0"/>
                  <a:pt x="59" y="110"/>
                  <a:pt x="59" y="110"/>
                </a:cubicBezTo>
                <a:cubicBezTo>
                  <a:pt x="59" y="110"/>
                  <a:pt x="59" y="110"/>
                  <a:pt x="59" y="110"/>
                </a:cubicBezTo>
                <a:cubicBezTo>
                  <a:pt x="59" y="109"/>
                  <a:pt x="59" y="109"/>
                  <a:pt x="59" y="109"/>
                </a:cubicBezTo>
                <a:cubicBezTo>
                  <a:pt x="59" y="92"/>
                  <a:pt x="59" y="92"/>
                  <a:pt x="59" y="92"/>
                </a:cubicBezTo>
                <a:cubicBezTo>
                  <a:pt x="59" y="90"/>
                  <a:pt x="60" y="89"/>
                  <a:pt x="62" y="89"/>
                </a:cubicBezTo>
                <a:cubicBezTo>
                  <a:pt x="63" y="89"/>
                  <a:pt x="65" y="90"/>
                  <a:pt x="65" y="92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78" y="105"/>
                  <a:pt x="78" y="105"/>
                  <a:pt x="78" y="105"/>
                </a:cubicBezTo>
                <a:cubicBezTo>
                  <a:pt x="78" y="104"/>
                  <a:pt x="78" y="104"/>
                  <a:pt x="78" y="104"/>
                </a:cubicBezTo>
                <a:cubicBezTo>
                  <a:pt x="78" y="93"/>
                  <a:pt x="78" y="93"/>
                  <a:pt x="78" y="93"/>
                </a:cubicBezTo>
                <a:cubicBezTo>
                  <a:pt x="78" y="89"/>
                  <a:pt x="77" y="86"/>
                  <a:pt x="76" y="83"/>
                </a:cubicBezTo>
                <a:cubicBezTo>
                  <a:pt x="76" y="83"/>
                  <a:pt x="76" y="83"/>
                  <a:pt x="76" y="83"/>
                </a:cubicBezTo>
                <a:cubicBezTo>
                  <a:pt x="73" y="75"/>
                  <a:pt x="65" y="69"/>
                  <a:pt x="59" y="63"/>
                </a:cubicBezTo>
                <a:cubicBezTo>
                  <a:pt x="55" y="66"/>
                  <a:pt x="49" y="67"/>
                  <a:pt x="44" y="67"/>
                </a:cubicBezTo>
                <a:cubicBezTo>
                  <a:pt x="38" y="67"/>
                  <a:pt x="33" y="66"/>
                  <a:pt x="28" y="63"/>
                </a:cubicBezTo>
                <a:cubicBezTo>
                  <a:pt x="23" y="69"/>
                  <a:pt x="15" y="75"/>
                  <a:pt x="11" y="83"/>
                </a:cubicBezTo>
                <a:cubicBezTo>
                  <a:pt x="10" y="86"/>
                  <a:pt x="10" y="89"/>
                  <a:pt x="10" y="93"/>
                </a:cubicBezTo>
                <a:cubicBezTo>
                  <a:pt x="10" y="104"/>
                  <a:pt x="10" y="104"/>
                  <a:pt x="10" y="104"/>
                </a:cubicBezTo>
                <a:cubicBezTo>
                  <a:pt x="10" y="104"/>
                  <a:pt x="10" y="104"/>
                  <a:pt x="10" y="105"/>
                </a:cubicBezTo>
                <a:cubicBezTo>
                  <a:pt x="22" y="105"/>
                  <a:pt x="22" y="105"/>
                  <a:pt x="22" y="105"/>
                </a:cubicBezTo>
                <a:close/>
                <a:moveTo>
                  <a:pt x="44" y="9"/>
                </a:moveTo>
                <a:cubicBezTo>
                  <a:pt x="44" y="9"/>
                  <a:pt x="44" y="9"/>
                  <a:pt x="44" y="9"/>
                </a:cubicBezTo>
                <a:cubicBezTo>
                  <a:pt x="30" y="9"/>
                  <a:pt x="20" y="20"/>
                  <a:pt x="20" y="33"/>
                </a:cubicBezTo>
                <a:cubicBezTo>
                  <a:pt x="20" y="47"/>
                  <a:pt x="31" y="57"/>
                  <a:pt x="44" y="57"/>
                </a:cubicBezTo>
                <a:cubicBezTo>
                  <a:pt x="57" y="57"/>
                  <a:pt x="68" y="47"/>
                  <a:pt x="68" y="33"/>
                </a:cubicBezTo>
                <a:cubicBezTo>
                  <a:pt x="68" y="20"/>
                  <a:pt x="57" y="9"/>
                  <a:pt x="4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8" name="Freeform 35"/>
          <p:cNvSpPr>
            <a:spLocks noEditPoints="1"/>
          </p:cNvSpPr>
          <p:nvPr/>
        </p:nvSpPr>
        <p:spPr bwMode="auto">
          <a:xfrm>
            <a:off x="3200172" y="2682198"/>
            <a:ext cx="220663" cy="280988"/>
          </a:xfrm>
          <a:custGeom>
            <a:avLst/>
            <a:gdLst>
              <a:gd name="T0" fmla="*/ 99 w 111"/>
              <a:gd name="T1" fmla="*/ 127 h 142"/>
              <a:gd name="T2" fmla="*/ 90 w 111"/>
              <a:gd name="T3" fmla="*/ 134 h 142"/>
              <a:gd name="T4" fmla="*/ 62 w 111"/>
              <a:gd name="T5" fmla="*/ 141 h 142"/>
              <a:gd name="T6" fmla="*/ 35 w 111"/>
              <a:gd name="T7" fmla="*/ 129 h 142"/>
              <a:gd name="T8" fmla="*/ 35 w 111"/>
              <a:gd name="T9" fmla="*/ 129 h 142"/>
              <a:gd name="T10" fmla="*/ 35 w 111"/>
              <a:gd name="T11" fmla="*/ 129 h 142"/>
              <a:gd name="T12" fmla="*/ 28 w 111"/>
              <a:gd name="T13" fmla="*/ 120 h 142"/>
              <a:gd name="T14" fmla="*/ 13 w 111"/>
              <a:gd name="T15" fmla="*/ 95 h 142"/>
              <a:gd name="T16" fmla="*/ 13 w 111"/>
              <a:gd name="T17" fmla="*/ 95 h 142"/>
              <a:gd name="T18" fmla="*/ 5 w 111"/>
              <a:gd name="T19" fmla="*/ 80 h 142"/>
              <a:gd name="T20" fmla="*/ 15 w 111"/>
              <a:gd name="T21" fmla="*/ 60 h 142"/>
              <a:gd name="T22" fmla="*/ 28 w 111"/>
              <a:gd name="T23" fmla="*/ 66 h 142"/>
              <a:gd name="T24" fmla="*/ 29 w 111"/>
              <a:gd name="T25" fmla="*/ 67 h 142"/>
              <a:gd name="T26" fmla="*/ 30 w 111"/>
              <a:gd name="T27" fmla="*/ 69 h 142"/>
              <a:gd name="T28" fmla="*/ 30 w 111"/>
              <a:gd name="T29" fmla="*/ 22 h 142"/>
              <a:gd name="T30" fmla="*/ 49 w 111"/>
              <a:gd name="T31" fmla="*/ 11 h 142"/>
              <a:gd name="T32" fmla="*/ 73 w 111"/>
              <a:gd name="T33" fmla="*/ 11 h 142"/>
              <a:gd name="T34" fmla="*/ 92 w 111"/>
              <a:gd name="T35" fmla="*/ 22 h 142"/>
              <a:gd name="T36" fmla="*/ 92 w 111"/>
              <a:gd name="T37" fmla="*/ 22 h 142"/>
              <a:gd name="T38" fmla="*/ 93 w 111"/>
              <a:gd name="T39" fmla="*/ 22 h 142"/>
              <a:gd name="T40" fmla="*/ 111 w 111"/>
              <a:gd name="T41" fmla="*/ 34 h 142"/>
              <a:gd name="T42" fmla="*/ 111 w 111"/>
              <a:gd name="T43" fmla="*/ 97 h 142"/>
              <a:gd name="T44" fmla="*/ 108 w 111"/>
              <a:gd name="T45" fmla="*/ 113 h 142"/>
              <a:gd name="T46" fmla="*/ 99 w 111"/>
              <a:gd name="T47" fmla="*/ 127 h 142"/>
              <a:gd name="T48" fmla="*/ 85 w 111"/>
              <a:gd name="T49" fmla="*/ 126 h 142"/>
              <a:gd name="T50" fmla="*/ 85 w 111"/>
              <a:gd name="T51" fmla="*/ 126 h 142"/>
              <a:gd name="T52" fmla="*/ 92 w 111"/>
              <a:gd name="T53" fmla="*/ 120 h 142"/>
              <a:gd name="T54" fmla="*/ 98 w 111"/>
              <a:gd name="T55" fmla="*/ 109 h 142"/>
              <a:gd name="T56" fmla="*/ 101 w 111"/>
              <a:gd name="T57" fmla="*/ 97 h 142"/>
              <a:gd name="T58" fmla="*/ 101 w 111"/>
              <a:gd name="T59" fmla="*/ 34 h 142"/>
              <a:gd name="T60" fmla="*/ 95 w 111"/>
              <a:gd name="T61" fmla="*/ 34 h 142"/>
              <a:gd name="T62" fmla="*/ 95 w 111"/>
              <a:gd name="T63" fmla="*/ 64 h 142"/>
              <a:gd name="T64" fmla="*/ 82 w 111"/>
              <a:gd name="T65" fmla="*/ 64 h 142"/>
              <a:gd name="T66" fmla="*/ 82 w 111"/>
              <a:gd name="T67" fmla="*/ 22 h 142"/>
              <a:gd name="T68" fmla="*/ 77 w 111"/>
              <a:gd name="T69" fmla="*/ 22 h 142"/>
              <a:gd name="T70" fmla="*/ 77 w 111"/>
              <a:gd name="T71" fmla="*/ 64 h 142"/>
              <a:gd name="T72" fmla="*/ 64 w 111"/>
              <a:gd name="T73" fmla="*/ 64 h 142"/>
              <a:gd name="T74" fmla="*/ 64 w 111"/>
              <a:gd name="T75" fmla="*/ 15 h 142"/>
              <a:gd name="T76" fmla="*/ 58 w 111"/>
              <a:gd name="T77" fmla="*/ 15 h 142"/>
              <a:gd name="T78" fmla="*/ 58 w 111"/>
              <a:gd name="T79" fmla="*/ 64 h 142"/>
              <a:gd name="T80" fmla="*/ 45 w 111"/>
              <a:gd name="T81" fmla="*/ 64 h 142"/>
              <a:gd name="T82" fmla="*/ 45 w 111"/>
              <a:gd name="T83" fmla="*/ 22 h 142"/>
              <a:gd name="T84" fmla="*/ 40 w 111"/>
              <a:gd name="T85" fmla="*/ 22 h 142"/>
              <a:gd name="T86" fmla="*/ 40 w 111"/>
              <a:gd name="T87" fmla="*/ 80 h 142"/>
              <a:gd name="T88" fmla="*/ 27 w 111"/>
              <a:gd name="T89" fmla="*/ 84 h 142"/>
              <a:gd name="T90" fmla="*/ 20 w 111"/>
              <a:gd name="T91" fmla="*/ 72 h 142"/>
              <a:gd name="T92" fmla="*/ 13 w 111"/>
              <a:gd name="T93" fmla="*/ 75 h 142"/>
              <a:gd name="T94" fmla="*/ 22 w 111"/>
              <a:gd name="T95" fmla="*/ 90 h 142"/>
              <a:gd name="T96" fmla="*/ 22 w 111"/>
              <a:gd name="T97" fmla="*/ 90 h 142"/>
              <a:gd name="T98" fmla="*/ 36 w 111"/>
              <a:gd name="T99" fmla="*/ 115 h 142"/>
              <a:gd name="T100" fmla="*/ 42 w 111"/>
              <a:gd name="T101" fmla="*/ 122 h 142"/>
              <a:gd name="T102" fmla="*/ 42 w 111"/>
              <a:gd name="T103" fmla="*/ 122 h 142"/>
              <a:gd name="T104" fmla="*/ 63 w 111"/>
              <a:gd name="T105" fmla="*/ 131 h 142"/>
              <a:gd name="T106" fmla="*/ 85 w 111"/>
              <a:gd name="T107" fmla="*/ 12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1" h="142">
                <a:moveTo>
                  <a:pt x="99" y="127"/>
                </a:moveTo>
                <a:cubicBezTo>
                  <a:pt x="97" y="130"/>
                  <a:pt x="94" y="132"/>
                  <a:pt x="90" y="134"/>
                </a:cubicBezTo>
                <a:cubicBezTo>
                  <a:pt x="82" y="139"/>
                  <a:pt x="72" y="142"/>
                  <a:pt x="62" y="141"/>
                </a:cubicBezTo>
                <a:cubicBezTo>
                  <a:pt x="52" y="140"/>
                  <a:pt x="43" y="136"/>
                  <a:pt x="35" y="129"/>
                </a:cubicBezTo>
                <a:cubicBezTo>
                  <a:pt x="35" y="129"/>
                  <a:pt x="35" y="129"/>
                  <a:pt x="35" y="129"/>
                </a:cubicBezTo>
                <a:cubicBezTo>
                  <a:pt x="35" y="129"/>
                  <a:pt x="35" y="129"/>
                  <a:pt x="35" y="129"/>
                </a:cubicBezTo>
                <a:cubicBezTo>
                  <a:pt x="33" y="127"/>
                  <a:pt x="30" y="124"/>
                  <a:pt x="28" y="120"/>
                </a:cubicBezTo>
                <a:cubicBezTo>
                  <a:pt x="13" y="95"/>
                  <a:pt x="13" y="95"/>
                  <a:pt x="13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5" y="80"/>
                  <a:pt x="5" y="80"/>
                  <a:pt x="5" y="80"/>
                </a:cubicBezTo>
                <a:cubicBezTo>
                  <a:pt x="0" y="72"/>
                  <a:pt x="5" y="61"/>
                  <a:pt x="15" y="60"/>
                </a:cubicBezTo>
                <a:cubicBezTo>
                  <a:pt x="19" y="60"/>
                  <a:pt x="25" y="61"/>
                  <a:pt x="28" y="66"/>
                </a:cubicBezTo>
                <a:cubicBezTo>
                  <a:pt x="29" y="67"/>
                  <a:pt x="29" y="67"/>
                  <a:pt x="29" y="67"/>
                </a:cubicBezTo>
                <a:cubicBezTo>
                  <a:pt x="30" y="69"/>
                  <a:pt x="30" y="69"/>
                  <a:pt x="30" y="69"/>
                </a:cubicBezTo>
                <a:cubicBezTo>
                  <a:pt x="30" y="22"/>
                  <a:pt x="30" y="22"/>
                  <a:pt x="30" y="22"/>
                </a:cubicBezTo>
                <a:cubicBezTo>
                  <a:pt x="30" y="12"/>
                  <a:pt x="41" y="6"/>
                  <a:pt x="49" y="11"/>
                </a:cubicBezTo>
                <a:cubicBezTo>
                  <a:pt x="52" y="0"/>
                  <a:pt x="70" y="0"/>
                  <a:pt x="73" y="11"/>
                </a:cubicBezTo>
                <a:cubicBezTo>
                  <a:pt x="81" y="6"/>
                  <a:pt x="92" y="12"/>
                  <a:pt x="92" y="22"/>
                </a:cubicBezTo>
                <a:cubicBezTo>
                  <a:pt x="92" y="22"/>
                  <a:pt x="92" y="22"/>
                  <a:pt x="92" y="22"/>
                </a:cubicBezTo>
                <a:cubicBezTo>
                  <a:pt x="93" y="22"/>
                  <a:pt x="93" y="22"/>
                  <a:pt x="93" y="22"/>
                </a:cubicBezTo>
                <a:cubicBezTo>
                  <a:pt x="101" y="19"/>
                  <a:pt x="111" y="24"/>
                  <a:pt x="111" y="34"/>
                </a:cubicBezTo>
                <a:cubicBezTo>
                  <a:pt x="111" y="97"/>
                  <a:pt x="111" y="97"/>
                  <a:pt x="111" y="97"/>
                </a:cubicBezTo>
                <a:cubicBezTo>
                  <a:pt x="111" y="102"/>
                  <a:pt x="110" y="108"/>
                  <a:pt x="108" y="113"/>
                </a:cubicBezTo>
                <a:cubicBezTo>
                  <a:pt x="106" y="118"/>
                  <a:pt x="103" y="122"/>
                  <a:pt x="99" y="127"/>
                </a:cubicBezTo>
                <a:close/>
                <a:moveTo>
                  <a:pt x="85" y="126"/>
                </a:moveTo>
                <a:cubicBezTo>
                  <a:pt x="85" y="126"/>
                  <a:pt x="85" y="126"/>
                  <a:pt x="85" y="126"/>
                </a:cubicBezTo>
                <a:cubicBezTo>
                  <a:pt x="88" y="124"/>
                  <a:pt x="90" y="122"/>
                  <a:pt x="92" y="120"/>
                </a:cubicBezTo>
                <a:cubicBezTo>
                  <a:pt x="95" y="117"/>
                  <a:pt x="97" y="113"/>
                  <a:pt x="98" y="109"/>
                </a:cubicBezTo>
                <a:cubicBezTo>
                  <a:pt x="100" y="105"/>
                  <a:pt x="101" y="101"/>
                  <a:pt x="101" y="97"/>
                </a:cubicBezTo>
                <a:cubicBezTo>
                  <a:pt x="101" y="34"/>
                  <a:pt x="101" y="34"/>
                  <a:pt x="101" y="34"/>
                </a:cubicBezTo>
                <a:cubicBezTo>
                  <a:pt x="101" y="30"/>
                  <a:pt x="95" y="30"/>
                  <a:pt x="95" y="34"/>
                </a:cubicBezTo>
                <a:cubicBezTo>
                  <a:pt x="95" y="64"/>
                  <a:pt x="95" y="64"/>
                  <a:pt x="95" y="64"/>
                </a:cubicBezTo>
                <a:cubicBezTo>
                  <a:pt x="95" y="72"/>
                  <a:pt x="82" y="72"/>
                  <a:pt x="82" y="64"/>
                </a:cubicBezTo>
                <a:cubicBezTo>
                  <a:pt x="82" y="22"/>
                  <a:pt x="82" y="22"/>
                  <a:pt x="82" y="22"/>
                </a:cubicBezTo>
                <a:cubicBezTo>
                  <a:pt x="82" y="18"/>
                  <a:pt x="77" y="18"/>
                  <a:pt x="77" y="22"/>
                </a:cubicBezTo>
                <a:cubicBezTo>
                  <a:pt x="77" y="64"/>
                  <a:pt x="77" y="64"/>
                  <a:pt x="77" y="64"/>
                </a:cubicBezTo>
                <a:cubicBezTo>
                  <a:pt x="77" y="72"/>
                  <a:pt x="64" y="72"/>
                  <a:pt x="64" y="64"/>
                </a:cubicBezTo>
                <a:cubicBezTo>
                  <a:pt x="64" y="15"/>
                  <a:pt x="64" y="15"/>
                  <a:pt x="64" y="15"/>
                </a:cubicBezTo>
                <a:cubicBezTo>
                  <a:pt x="64" y="12"/>
                  <a:pt x="58" y="12"/>
                  <a:pt x="58" y="15"/>
                </a:cubicBezTo>
                <a:cubicBezTo>
                  <a:pt x="58" y="64"/>
                  <a:pt x="58" y="64"/>
                  <a:pt x="58" y="64"/>
                </a:cubicBezTo>
                <a:cubicBezTo>
                  <a:pt x="58" y="72"/>
                  <a:pt x="45" y="72"/>
                  <a:pt x="45" y="64"/>
                </a:cubicBezTo>
                <a:cubicBezTo>
                  <a:pt x="45" y="22"/>
                  <a:pt x="45" y="22"/>
                  <a:pt x="45" y="22"/>
                </a:cubicBezTo>
                <a:cubicBezTo>
                  <a:pt x="45" y="18"/>
                  <a:pt x="40" y="18"/>
                  <a:pt x="40" y="22"/>
                </a:cubicBezTo>
                <a:cubicBezTo>
                  <a:pt x="40" y="80"/>
                  <a:pt x="40" y="80"/>
                  <a:pt x="40" y="80"/>
                </a:cubicBezTo>
                <a:cubicBezTo>
                  <a:pt x="40" y="87"/>
                  <a:pt x="30" y="90"/>
                  <a:pt x="27" y="84"/>
                </a:cubicBezTo>
                <a:cubicBezTo>
                  <a:pt x="20" y="72"/>
                  <a:pt x="20" y="72"/>
                  <a:pt x="20" y="72"/>
                </a:cubicBezTo>
                <a:cubicBezTo>
                  <a:pt x="17" y="68"/>
                  <a:pt x="11" y="71"/>
                  <a:pt x="13" y="75"/>
                </a:cubicBezTo>
                <a:cubicBezTo>
                  <a:pt x="22" y="90"/>
                  <a:pt x="22" y="90"/>
                  <a:pt x="22" y="90"/>
                </a:cubicBezTo>
                <a:cubicBezTo>
                  <a:pt x="22" y="90"/>
                  <a:pt x="22" y="90"/>
                  <a:pt x="22" y="90"/>
                </a:cubicBezTo>
                <a:cubicBezTo>
                  <a:pt x="36" y="115"/>
                  <a:pt x="36" y="115"/>
                  <a:pt x="36" y="115"/>
                </a:cubicBezTo>
                <a:cubicBezTo>
                  <a:pt x="38" y="118"/>
                  <a:pt x="40" y="120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8" y="127"/>
                  <a:pt x="55" y="130"/>
                  <a:pt x="63" y="131"/>
                </a:cubicBezTo>
                <a:cubicBezTo>
                  <a:pt x="71" y="132"/>
                  <a:pt x="78" y="130"/>
                  <a:pt x="85" y="1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" name="Rectangle 47"/>
          <p:cNvSpPr>
            <a:spLocks noChangeArrowheads="1"/>
          </p:cNvSpPr>
          <p:nvPr/>
        </p:nvSpPr>
        <p:spPr bwMode="auto">
          <a:xfrm>
            <a:off x="3733572" y="2625048"/>
            <a:ext cx="14069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kumimoji="1" lang="zh-CN" altLang="en-US" sz="2000" b="1" dirty="0">
                <a:solidFill>
                  <a:srgbClr val="98D2E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发现垂钓点</a:t>
            </a:r>
          </a:p>
        </p:txBody>
      </p:sp>
      <p:sp>
        <p:nvSpPr>
          <p:cNvPr id="110" name="Rectangle 48"/>
          <p:cNvSpPr>
            <a:spLocks noChangeArrowheads="1"/>
          </p:cNvSpPr>
          <p:nvPr/>
        </p:nvSpPr>
        <p:spPr bwMode="auto">
          <a:xfrm>
            <a:off x="3997096" y="3337553"/>
            <a:ext cx="220606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kumimoji="1" lang="zh-CN" altLang="en-US" sz="2000" b="1" dirty="0">
                <a:solidFill>
                  <a:srgbClr val="A9D2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同城结交新的朋友</a:t>
            </a:r>
          </a:p>
        </p:txBody>
      </p:sp>
      <p:sp>
        <p:nvSpPr>
          <p:cNvPr id="111" name="Rectangle 49"/>
          <p:cNvSpPr>
            <a:spLocks noChangeArrowheads="1"/>
          </p:cNvSpPr>
          <p:nvPr/>
        </p:nvSpPr>
        <p:spPr bwMode="auto">
          <a:xfrm>
            <a:off x="4313253" y="4102062"/>
            <a:ext cx="212212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kumimoji="1" lang="zh-CN" altLang="en-US" sz="2000" b="1" dirty="0">
                <a:solidFill>
                  <a:srgbClr val="FBE2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查询天气和渔具店</a:t>
            </a:r>
          </a:p>
        </p:txBody>
      </p:sp>
      <p:sp>
        <p:nvSpPr>
          <p:cNvPr id="112" name="Freeform 37"/>
          <p:cNvSpPr>
            <a:spLocks noEditPoints="1"/>
          </p:cNvSpPr>
          <p:nvPr/>
        </p:nvSpPr>
        <p:spPr bwMode="auto">
          <a:xfrm>
            <a:off x="3791774" y="4183049"/>
            <a:ext cx="220663" cy="254000"/>
          </a:xfrm>
          <a:custGeom>
            <a:avLst/>
            <a:gdLst>
              <a:gd name="T0" fmla="*/ 27 w 112"/>
              <a:gd name="T1" fmla="*/ 92 h 128"/>
              <a:gd name="T2" fmla="*/ 27 w 112"/>
              <a:gd name="T3" fmla="*/ 98 h 128"/>
              <a:gd name="T4" fmla="*/ 87 w 112"/>
              <a:gd name="T5" fmla="*/ 95 h 128"/>
              <a:gd name="T6" fmla="*/ 24 w 112"/>
              <a:gd name="T7" fmla="*/ 53 h 128"/>
              <a:gd name="T8" fmla="*/ 27 w 112"/>
              <a:gd name="T9" fmla="*/ 56 h 128"/>
              <a:gd name="T10" fmla="*/ 87 w 112"/>
              <a:gd name="T11" fmla="*/ 53 h 128"/>
              <a:gd name="T12" fmla="*/ 27 w 112"/>
              <a:gd name="T13" fmla="*/ 50 h 128"/>
              <a:gd name="T14" fmla="*/ 110 w 112"/>
              <a:gd name="T15" fmla="*/ 37 h 128"/>
              <a:gd name="T16" fmla="*/ 75 w 112"/>
              <a:gd name="T17" fmla="*/ 1 h 128"/>
              <a:gd name="T18" fmla="*/ 13 w 112"/>
              <a:gd name="T19" fmla="*/ 0 h 128"/>
              <a:gd name="T20" fmla="*/ 0 w 112"/>
              <a:gd name="T21" fmla="*/ 13 h 128"/>
              <a:gd name="T22" fmla="*/ 3 w 112"/>
              <a:gd name="T23" fmla="*/ 124 h 128"/>
              <a:gd name="T24" fmla="*/ 13 w 112"/>
              <a:gd name="T25" fmla="*/ 128 h 128"/>
              <a:gd name="T26" fmla="*/ 108 w 112"/>
              <a:gd name="T27" fmla="*/ 124 h 128"/>
              <a:gd name="T28" fmla="*/ 112 w 112"/>
              <a:gd name="T29" fmla="*/ 115 h 128"/>
              <a:gd name="T30" fmla="*/ 110 w 112"/>
              <a:gd name="T31" fmla="*/ 37 h 128"/>
              <a:gd name="T32" fmla="*/ 74 w 112"/>
              <a:gd name="T33" fmla="*/ 15 h 128"/>
              <a:gd name="T34" fmla="*/ 79 w 112"/>
              <a:gd name="T35" fmla="*/ 37 h 128"/>
              <a:gd name="T36" fmla="*/ 76 w 112"/>
              <a:gd name="T37" fmla="*/ 36 h 128"/>
              <a:gd name="T38" fmla="*/ 74 w 112"/>
              <a:gd name="T39" fmla="*/ 15 h 128"/>
              <a:gd name="T40" fmla="*/ 102 w 112"/>
              <a:gd name="T41" fmla="*/ 115 h 128"/>
              <a:gd name="T42" fmla="*/ 101 w 112"/>
              <a:gd name="T43" fmla="*/ 117 h 128"/>
              <a:gd name="T44" fmla="*/ 13 w 112"/>
              <a:gd name="T45" fmla="*/ 118 h 128"/>
              <a:gd name="T46" fmla="*/ 9 w 112"/>
              <a:gd name="T47" fmla="*/ 115 h 128"/>
              <a:gd name="T48" fmla="*/ 10 w 112"/>
              <a:gd name="T49" fmla="*/ 11 h 128"/>
              <a:gd name="T50" fmla="*/ 68 w 112"/>
              <a:gd name="T51" fmla="*/ 10 h 128"/>
              <a:gd name="T52" fmla="*/ 71 w 112"/>
              <a:gd name="T53" fmla="*/ 40 h 128"/>
              <a:gd name="T54" fmla="*/ 79 w 112"/>
              <a:gd name="T55" fmla="*/ 43 h 128"/>
              <a:gd name="T56" fmla="*/ 102 w 112"/>
              <a:gd name="T57" fmla="*/ 115 h 128"/>
              <a:gd name="T58" fmla="*/ 84 w 112"/>
              <a:gd name="T59" fmla="*/ 71 h 128"/>
              <a:gd name="T60" fmla="*/ 24 w 112"/>
              <a:gd name="T61" fmla="*/ 74 h 128"/>
              <a:gd name="T62" fmla="*/ 84 w 112"/>
              <a:gd name="T63" fmla="*/ 77 h 128"/>
              <a:gd name="T64" fmla="*/ 84 w 112"/>
              <a:gd name="T65" fmla="*/ 7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2" h="128">
                <a:moveTo>
                  <a:pt x="84" y="92"/>
                </a:moveTo>
                <a:cubicBezTo>
                  <a:pt x="27" y="92"/>
                  <a:pt x="27" y="92"/>
                  <a:pt x="27" y="92"/>
                </a:cubicBezTo>
                <a:cubicBezTo>
                  <a:pt x="25" y="92"/>
                  <a:pt x="24" y="93"/>
                  <a:pt x="24" y="95"/>
                </a:cubicBezTo>
                <a:cubicBezTo>
                  <a:pt x="24" y="96"/>
                  <a:pt x="25" y="98"/>
                  <a:pt x="27" y="98"/>
                </a:cubicBezTo>
                <a:cubicBezTo>
                  <a:pt x="84" y="98"/>
                  <a:pt x="84" y="98"/>
                  <a:pt x="84" y="98"/>
                </a:cubicBezTo>
                <a:cubicBezTo>
                  <a:pt x="86" y="98"/>
                  <a:pt x="87" y="96"/>
                  <a:pt x="87" y="95"/>
                </a:cubicBezTo>
                <a:cubicBezTo>
                  <a:pt x="87" y="93"/>
                  <a:pt x="86" y="92"/>
                  <a:pt x="84" y="92"/>
                </a:cubicBezTo>
                <a:close/>
                <a:moveTo>
                  <a:pt x="24" y="53"/>
                </a:moveTo>
                <a:cubicBezTo>
                  <a:pt x="24" y="53"/>
                  <a:pt x="24" y="53"/>
                  <a:pt x="24" y="53"/>
                </a:cubicBezTo>
                <a:cubicBezTo>
                  <a:pt x="24" y="55"/>
                  <a:pt x="25" y="56"/>
                  <a:pt x="27" y="56"/>
                </a:cubicBezTo>
                <a:cubicBezTo>
                  <a:pt x="84" y="56"/>
                  <a:pt x="84" y="56"/>
                  <a:pt x="84" y="56"/>
                </a:cubicBezTo>
                <a:cubicBezTo>
                  <a:pt x="86" y="56"/>
                  <a:pt x="87" y="55"/>
                  <a:pt x="87" y="53"/>
                </a:cubicBezTo>
                <a:cubicBezTo>
                  <a:pt x="87" y="52"/>
                  <a:pt x="86" y="50"/>
                  <a:pt x="84" y="50"/>
                </a:cubicBezTo>
                <a:cubicBezTo>
                  <a:pt x="27" y="50"/>
                  <a:pt x="27" y="50"/>
                  <a:pt x="27" y="50"/>
                </a:cubicBezTo>
                <a:cubicBezTo>
                  <a:pt x="25" y="50"/>
                  <a:pt x="24" y="52"/>
                  <a:pt x="24" y="53"/>
                </a:cubicBezTo>
                <a:close/>
                <a:moveTo>
                  <a:pt x="110" y="37"/>
                </a:moveTo>
                <a:cubicBezTo>
                  <a:pt x="110" y="37"/>
                  <a:pt x="110" y="37"/>
                  <a:pt x="110" y="37"/>
                </a:cubicBezTo>
                <a:cubicBezTo>
                  <a:pt x="75" y="1"/>
                  <a:pt x="75" y="1"/>
                  <a:pt x="75" y="1"/>
                </a:cubicBezTo>
                <a:cubicBezTo>
                  <a:pt x="74" y="0"/>
                  <a:pt x="73" y="0"/>
                  <a:pt x="71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9" y="0"/>
                  <a:pt x="6" y="1"/>
                  <a:pt x="3" y="4"/>
                </a:cubicBezTo>
                <a:cubicBezTo>
                  <a:pt x="1" y="6"/>
                  <a:pt x="0" y="9"/>
                  <a:pt x="0" y="13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8"/>
                  <a:pt x="1" y="122"/>
                  <a:pt x="3" y="124"/>
                </a:cubicBezTo>
                <a:cubicBezTo>
                  <a:pt x="4" y="124"/>
                  <a:pt x="4" y="124"/>
                  <a:pt x="4" y="124"/>
                </a:cubicBezTo>
                <a:cubicBezTo>
                  <a:pt x="6" y="126"/>
                  <a:pt x="9" y="128"/>
                  <a:pt x="13" y="128"/>
                </a:cubicBezTo>
                <a:cubicBezTo>
                  <a:pt x="99" y="128"/>
                  <a:pt x="99" y="128"/>
                  <a:pt x="99" y="128"/>
                </a:cubicBezTo>
                <a:cubicBezTo>
                  <a:pt x="102" y="128"/>
                  <a:pt x="105" y="126"/>
                  <a:pt x="108" y="124"/>
                </a:cubicBezTo>
                <a:cubicBezTo>
                  <a:pt x="108" y="124"/>
                  <a:pt x="108" y="124"/>
                  <a:pt x="108" y="124"/>
                </a:cubicBezTo>
                <a:cubicBezTo>
                  <a:pt x="110" y="122"/>
                  <a:pt x="112" y="118"/>
                  <a:pt x="112" y="115"/>
                </a:cubicBezTo>
                <a:cubicBezTo>
                  <a:pt x="112" y="40"/>
                  <a:pt x="112" y="40"/>
                  <a:pt x="112" y="40"/>
                </a:cubicBezTo>
                <a:cubicBezTo>
                  <a:pt x="112" y="39"/>
                  <a:pt x="111" y="38"/>
                  <a:pt x="110" y="37"/>
                </a:cubicBezTo>
                <a:close/>
                <a:moveTo>
                  <a:pt x="74" y="15"/>
                </a:moveTo>
                <a:cubicBezTo>
                  <a:pt x="74" y="15"/>
                  <a:pt x="74" y="15"/>
                  <a:pt x="74" y="15"/>
                </a:cubicBezTo>
                <a:cubicBezTo>
                  <a:pt x="97" y="37"/>
                  <a:pt x="97" y="37"/>
                  <a:pt x="97" y="37"/>
                </a:cubicBezTo>
                <a:cubicBezTo>
                  <a:pt x="79" y="37"/>
                  <a:pt x="79" y="37"/>
                  <a:pt x="79" y="37"/>
                </a:cubicBezTo>
                <a:cubicBezTo>
                  <a:pt x="78" y="37"/>
                  <a:pt x="77" y="37"/>
                  <a:pt x="76" y="36"/>
                </a:cubicBezTo>
                <a:cubicBezTo>
                  <a:pt x="76" y="36"/>
                  <a:pt x="76" y="36"/>
                  <a:pt x="76" y="36"/>
                </a:cubicBezTo>
                <a:cubicBezTo>
                  <a:pt x="75" y="35"/>
                  <a:pt x="74" y="33"/>
                  <a:pt x="74" y="32"/>
                </a:cubicBezTo>
                <a:cubicBezTo>
                  <a:pt x="74" y="15"/>
                  <a:pt x="74" y="15"/>
                  <a:pt x="74" y="15"/>
                </a:cubicBezTo>
                <a:close/>
                <a:moveTo>
                  <a:pt x="102" y="115"/>
                </a:moveTo>
                <a:cubicBezTo>
                  <a:pt x="102" y="115"/>
                  <a:pt x="102" y="115"/>
                  <a:pt x="102" y="115"/>
                </a:cubicBezTo>
                <a:cubicBezTo>
                  <a:pt x="102" y="116"/>
                  <a:pt x="101" y="116"/>
                  <a:pt x="101" y="117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100" y="118"/>
                  <a:pt x="99" y="118"/>
                  <a:pt x="99" y="118"/>
                </a:cubicBezTo>
                <a:cubicBezTo>
                  <a:pt x="13" y="118"/>
                  <a:pt x="13" y="118"/>
                  <a:pt x="13" y="118"/>
                </a:cubicBezTo>
                <a:cubicBezTo>
                  <a:pt x="12" y="118"/>
                  <a:pt x="11" y="118"/>
                  <a:pt x="10" y="117"/>
                </a:cubicBezTo>
                <a:cubicBezTo>
                  <a:pt x="10" y="116"/>
                  <a:pt x="9" y="116"/>
                  <a:pt x="9" y="115"/>
                </a:cubicBezTo>
                <a:cubicBezTo>
                  <a:pt x="9" y="13"/>
                  <a:pt x="9" y="13"/>
                  <a:pt x="9" y="13"/>
                </a:cubicBezTo>
                <a:cubicBezTo>
                  <a:pt x="9" y="12"/>
                  <a:pt x="10" y="11"/>
                  <a:pt x="10" y="11"/>
                </a:cubicBezTo>
                <a:cubicBezTo>
                  <a:pt x="11" y="10"/>
                  <a:pt x="12" y="10"/>
                  <a:pt x="13" y="10"/>
                </a:cubicBezTo>
                <a:cubicBezTo>
                  <a:pt x="68" y="10"/>
                  <a:pt x="68" y="10"/>
                  <a:pt x="68" y="10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5"/>
                  <a:pt x="69" y="38"/>
                  <a:pt x="71" y="40"/>
                </a:cubicBezTo>
                <a:cubicBezTo>
                  <a:pt x="72" y="40"/>
                  <a:pt x="72" y="40"/>
                  <a:pt x="72" y="40"/>
                </a:cubicBezTo>
                <a:cubicBezTo>
                  <a:pt x="73" y="42"/>
                  <a:pt x="76" y="43"/>
                  <a:pt x="79" y="43"/>
                </a:cubicBezTo>
                <a:cubicBezTo>
                  <a:pt x="102" y="43"/>
                  <a:pt x="102" y="43"/>
                  <a:pt x="102" y="43"/>
                </a:cubicBezTo>
                <a:cubicBezTo>
                  <a:pt x="102" y="115"/>
                  <a:pt x="102" y="115"/>
                  <a:pt x="102" y="115"/>
                </a:cubicBezTo>
                <a:close/>
                <a:moveTo>
                  <a:pt x="84" y="71"/>
                </a:moveTo>
                <a:cubicBezTo>
                  <a:pt x="84" y="71"/>
                  <a:pt x="84" y="71"/>
                  <a:pt x="84" y="71"/>
                </a:cubicBezTo>
                <a:cubicBezTo>
                  <a:pt x="27" y="71"/>
                  <a:pt x="27" y="71"/>
                  <a:pt x="27" y="71"/>
                </a:cubicBezTo>
                <a:cubicBezTo>
                  <a:pt x="25" y="71"/>
                  <a:pt x="24" y="72"/>
                  <a:pt x="24" y="74"/>
                </a:cubicBezTo>
                <a:cubicBezTo>
                  <a:pt x="24" y="76"/>
                  <a:pt x="25" y="77"/>
                  <a:pt x="27" y="77"/>
                </a:cubicBezTo>
                <a:cubicBezTo>
                  <a:pt x="84" y="77"/>
                  <a:pt x="84" y="77"/>
                  <a:pt x="84" y="77"/>
                </a:cubicBezTo>
                <a:cubicBezTo>
                  <a:pt x="86" y="77"/>
                  <a:pt x="87" y="76"/>
                  <a:pt x="87" y="74"/>
                </a:cubicBezTo>
                <a:cubicBezTo>
                  <a:pt x="87" y="72"/>
                  <a:pt x="86" y="71"/>
                  <a:pt x="84" y="7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Rectangle 47"/>
          <p:cNvSpPr>
            <a:spLocks noChangeArrowheads="1"/>
          </p:cNvSpPr>
          <p:nvPr/>
        </p:nvSpPr>
        <p:spPr bwMode="auto">
          <a:xfrm>
            <a:off x="2209475" y="2659627"/>
            <a:ext cx="562325" cy="305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kumimoji="1" lang="zh-CN" altLang="en-US" sz="2000" b="1" dirty="0">
                <a:solidFill>
                  <a:srgbClr val="98D2E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休闲</a:t>
            </a:r>
          </a:p>
        </p:txBody>
      </p:sp>
      <p:sp>
        <p:nvSpPr>
          <p:cNvPr id="114" name="Rectangle 49"/>
          <p:cNvSpPr>
            <a:spLocks noChangeArrowheads="1"/>
          </p:cNvSpPr>
          <p:nvPr/>
        </p:nvSpPr>
        <p:spPr bwMode="auto">
          <a:xfrm>
            <a:off x="2836945" y="4073760"/>
            <a:ext cx="58389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kumimoji="1" lang="zh-CN" altLang="en-US" sz="2000" b="1" dirty="0">
                <a:solidFill>
                  <a:srgbClr val="FBE2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资讯</a:t>
            </a:r>
          </a:p>
        </p:txBody>
      </p:sp>
      <p:sp>
        <p:nvSpPr>
          <p:cNvPr id="115" name="Rectangle 48"/>
          <p:cNvSpPr>
            <a:spLocks noChangeArrowheads="1"/>
          </p:cNvSpPr>
          <p:nvPr/>
        </p:nvSpPr>
        <p:spPr bwMode="auto">
          <a:xfrm>
            <a:off x="2490637" y="3352198"/>
            <a:ext cx="69261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kumimoji="1" lang="zh-CN" altLang="en-US" sz="2000" b="1" dirty="0">
                <a:solidFill>
                  <a:srgbClr val="A9D2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交友</a:t>
            </a: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8" fill="hold" grpId="0" nodeType="withEffect" p14:presetBounceEnd="5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3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4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2" fill="hold" grpId="0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0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3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 p14:presetBounceEnd="5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7" dur="4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8" dur="4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1" dur="4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2" dur="4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2" fill="hold" grpId="0" nodeType="withEffect" p14:presetBounceEnd="5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9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0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animBg="1"/>
          <p:bldP spid="50" grpId="1" animBg="1"/>
          <p:bldP spid="51" grpId="0" animBg="1"/>
          <p:bldP spid="51" grpId="1" animBg="1"/>
          <p:bldP spid="52" grpId="0" animBg="1"/>
          <p:bldP spid="52" grpId="1" animBg="1"/>
          <p:bldP spid="53" grpId="0" animBg="1"/>
          <p:bldP spid="53" grpId="1" animBg="1"/>
          <p:bldP spid="54" grpId="0"/>
          <p:bldP spid="54" grpId="1"/>
          <p:bldP spid="55" grpId="0"/>
          <p:bldP spid="104" grpId="0" animBg="1"/>
          <p:bldP spid="105" grpId="0" animBg="1"/>
          <p:bldP spid="106" grpId="0" animBg="1"/>
          <p:bldP spid="107" grpId="0" animBg="1"/>
          <p:bldP spid="108" grpId="0" animBg="1"/>
          <p:bldP spid="109" grpId="0"/>
          <p:bldP spid="110" grpId="0"/>
          <p:bldP spid="111" grpId="0"/>
          <p:bldP spid="112" grpId="0" animBg="1"/>
          <p:bldP spid="113" grpId="0"/>
          <p:bldP spid="114" grpId="0"/>
          <p:bldP spid="1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8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4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4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4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4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2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animBg="1"/>
          <p:bldP spid="50" grpId="1" animBg="1"/>
          <p:bldP spid="51" grpId="0" animBg="1"/>
          <p:bldP spid="51" grpId="1" animBg="1"/>
          <p:bldP spid="52" grpId="0" animBg="1"/>
          <p:bldP spid="52" grpId="1" animBg="1"/>
          <p:bldP spid="53" grpId="0" animBg="1"/>
          <p:bldP spid="53" grpId="1" animBg="1"/>
          <p:bldP spid="54" grpId="0"/>
          <p:bldP spid="54" grpId="1"/>
          <p:bldP spid="55" grpId="0"/>
          <p:bldP spid="104" grpId="0" animBg="1"/>
          <p:bldP spid="105" grpId="0" animBg="1"/>
          <p:bldP spid="106" grpId="0" animBg="1"/>
          <p:bldP spid="107" grpId="0" animBg="1"/>
          <p:bldP spid="108" grpId="0" animBg="1"/>
          <p:bldP spid="109" grpId="0"/>
          <p:bldP spid="110" grpId="0"/>
          <p:bldP spid="111" grpId="0"/>
          <p:bldP spid="112" grpId="0" animBg="1"/>
          <p:bldP spid="113" grpId="0"/>
          <p:bldP spid="114" grpId="0"/>
          <p:bldP spid="115" grpId="0"/>
        </p:bldLst>
      </p:timing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50976" y="338496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风险管理计划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627784" y="418954"/>
            <a:ext cx="45586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编写需求规格说明方面的风险</a:t>
            </a: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94246515"/>
              </p:ext>
            </p:extLst>
          </p:nvPr>
        </p:nvGraphicFramePr>
        <p:xfrm>
          <a:off x="1083839" y="1058788"/>
          <a:ext cx="6976322" cy="34339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2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84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36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58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635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9366">
                <a:tc rowSpan="5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编写需求规格说明方面的风险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优先级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影响程度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可能性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349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1. </a:t>
                      </a:r>
                      <a:r>
                        <a:rPr lang="en-US" sz="1200" b="0" dirty="0" err="1"/>
                        <a:t>需求理解引发的风险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高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高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070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2. 尽管问题待确定但是迫于压力继续向前引发的风险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632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3. 具有二义性的属于引发的风险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409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4. 需求中包括设计引发的风险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中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中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38677" y="338496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风险控制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275856" y="396313"/>
            <a:ext cx="316835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需求获取方面的控制</a:t>
            </a: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95644611"/>
              </p:ext>
            </p:extLst>
          </p:nvPr>
        </p:nvGraphicFramePr>
        <p:xfrm>
          <a:off x="683568" y="1058788"/>
          <a:ext cx="8059682" cy="36013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86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2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085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3632">
                <a:tc rowSpan="10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/>
                        <a:t> </a:t>
                      </a:r>
                      <a:r>
                        <a:rPr lang="en-US" sz="1100" b="0" dirty="0" err="1"/>
                        <a:t>需求获取方面的风险</a:t>
                      </a:r>
                      <a:endParaRPr lang="en-US" altLang="en-US" sz="11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 err="1"/>
                        <a:t>风险</a:t>
                      </a:r>
                      <a:endParaRPr lang="en-US" altLang="en-US" sz="11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 err="1"/>
                        <a:t>控制方法</a:t>
                      </a:r>
                      <a:endParaRPr lang="en-US" altLang="en-US" sz="11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5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1. 产品前景和项目范围没有达成明确的共识引发的风险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 err="1"/>
                        <a:t>编写包括需求在内的前景和范围文档</a:t>
                      </a:r>
                      <a:endParaRPr lang="en-US" altLang="en-US" sz="11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04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2. 需求开发的时间分配不合理引发的风险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为每个组员合理安排开发所需时间，要求组员每天对开发进度进行反馈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13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/>
                        <a:t>3. </a:t>
                      </a:r>
                      <a:r>
                        <a:rPr lang="en-US" sz="1100" b="0" dirty="0" err="1"/>
                        <a:t>需求规格说明不完整引发的风险</a:t>
                      </a:r>
                      <a:endParaRPr lang="en-US" altLang="en-US" sz="11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充分进行用户沟通，强调市场调研，有专门人员对用户进行需求确认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5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4. 创新产品的需求不完全引发的风险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指定需求变更文档，由于产品创新所更改的需求在文档中及时反馈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49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5. 忽视非功能需求引发的风险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重视非功能需求，比如用户体验，色彩搭配等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13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6. 客户对产品需求意见不一致引发的风险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编写需求说明文档，控制用户需求。尽可能识别用户的每个需求并对需求进行评估。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5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7. 未加说明的需求引发的风险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让用户参与需求评估，确保需求的准确性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75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8. 对已有的产品作为需求基线来源引发的风险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对已有的产品进行需求评估，取其精华，去其糟粕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75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/>
                        <a:t>9. 根据用户提议的解决方案引发的风险</a:t>
                      </a:r>
                      <a:endParaRPr lang="en-US" altLang="en-US" sz="11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0" dirty="0" err="1"/>
                        <a:t>分析人员徐提炼出客户解决方案背后的真正意图</a:t>
                      </a:r>
                      <a:endParaRPr lang="en-US" altLang="en-US" sz="11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88048" y="328107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风险控制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059832" y="606764"/>
            <a:ext cx="45586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需求确认方面的控制</a:t>
            </a: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91074723"/>
              </p:ext>
            </p:extLst>
          </p:nvPr>
        </p:nvGraphicFramePr>
        <p:xfrm>
          <a:off x="1259632" y="1490836"/>
          <a:ext cx="6519545" cy="26411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32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114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4262">
                <a:tc rowSpan="3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需求确认方面的风险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风险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控制方法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083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1. 未经确认的需求引发的风险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在开发之前必须保证需求的正确性和质量，应该为质量保证活动预留出一定的时间</a:t>
                      </a:r>
                      <a:r>
                        <a:rPr lang="en-US" sz="1200" b="0" dirty="0"/>
                        <a:t>=</a:t>
                      </a:r>
                      <a:r>
                        <a:rPr lang="en-US" sz="1200" b="0" dirty="0" err="1"/>
                        <a:t>并提供资源，却保用户对需求的参与度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6016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2. 省察熟练程度引发的风险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对每个团队成员进行需求分析的培训，组织中安排省察人员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892335" y="338496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人力资源子计划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699793" y="793220"/>
            <a:ext cx="2520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涉及的组织机构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5508104" y="793220"/>
            <a:ext cx="252028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/>
            <a:r>
              <a:rPr 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（1）SRA2021-G10小组</a:t>
            </a:r>
          </a:p>
          <a:p>
            <a:pPr indent="266700"/>
            <a:r>
              <a:rPr 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（2）软件需求分析课程组</a:t>
            </a:r>
          </a:p>
          <a:p>
            <a:pPr indent="266700"/>
            <a:r>
              <a:rPr 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（3）软件项目管理课程组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69647093"/>
              </p:ext>
            </p:extLst>
          </p:nvPr>
        </p:nvGraphicFramePr>
        <p:xfrm>
          <a:off x="1043608" y="1572224"/>
          <a:ext cx="6984776" cy="30867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0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15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903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818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48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姓名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职务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 dirty="0" err="1"/>
                        <a:t>联系电话</a:t>
                      </a:r>
                      <a:endParaRPr lang="en-US" altLang="en-US" sz="1200" b="1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 dirty="0" err="1"/>
                        <a:t>邮箱</a:t>
                      </a:r>
                      <a:endParaRPr lang="en-US" altLang="en-US" sz="1200" b="1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/>
                        <a:t>地址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546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朱邦杰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err="1"/>
                        <a:t>组长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15715787525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31801305@stu.zucc.edu.cn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明德1-402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34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刘哲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组员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19967305331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31801318@stu.zucc.edu.cn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明德1-406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童峻涛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组员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13588631227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31801341@stu.zucc.edu.cn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明德1-409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546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徐任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组员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18857748370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31801346@stu.zucc.edu.cn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明德1-412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牛旷野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组员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19967306396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/>
                        <a:t>31803199@stu.zucc.edu.cn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/>
                        <a:t>精诚2-612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44937" y="351720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人力资源子计划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067944" y="368728"/>
            <a:ext cx="1440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项目资源</a:t>
            </a: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82623990"/>
              </p:ext>
            </p:extLst>
          </p:nvPr>
        </p:nvGraphicFramePr>
        <p:xfrm>
          <a:off x="1115616" y="999927"/>
          <a:ext cx="7128792" cy="37902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62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1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1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06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角色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人员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工作职责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人力（人月</a:t>
                      </a:r>
                      <a:r>
                        <a:rPr lang="en-US" sz="1200" b="1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）</a:t>
                      </a:r>
                      <a:endParaRPr lang="en-US" altLang="en-US" sz="1200" b="1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1282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项目经理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朱邦杰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2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项目的整体规划和管理；负责项目计划的制定和维护；负责资源的分配和协调活动；负责项目的跟踪和管理；负责识别项目风险并制定风险缓解策略；参与项目技术评审和阶段评审；负责度量数据的收集和分析；对项目工作产品的最终质量负责。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018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需求人员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朱邦杰刘哲童峻涛徐任牛旷野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负责项目的需求调研；负责编写用户需求说明书；负责编写需求规格说明书对用户需求进行跟踪、管理；参与项目技术评审和阶段性评审。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8293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UI设计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朱邦杰刘哲童峻涛徐任牛旷野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负责产品原型的设计；负责产品界面的设计。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5018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系统设计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朱邦杰刘哲童峻涛徐任牛旷野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2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负责建立系统架构；负责进行概要设计；负责进行数据库设计；负责进行详细设计；参与项目技术评审和阶段性评审</a:t>
                      </a:r>
                      <a:r>
                        <a:rPr lang="en-US" sz="12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。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en-US" altLang="en-US" sz="12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37270" y="338496"/>
            <a:ext cx="456424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73782" y="328107"/>
            <a:ext cx="155448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人力资源子计划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923928" y="373132"/>
            <a:ext cx="45586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项目资源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A9EEFF1-FF8A-4DBD-8BAC-C2B5AFBF4231}"/>
              </a:ext>
            </a:extLst>
          </p:cNvPr>
          <p:cNvGrpSpPr/>
          <p:nvPr/>
        </p:nvGrpSpPr>
        <p:grpSpPr>
          <a:xfrm>
            <a:off x="1187624" y="947579"/>
            <a:ext cx="6951498" cy="4053719"/>
            <a:chOff x="854710" y="774700"/>
            <a:chExt cx="5603321" cy="4370314"/>
          </a:xfrm>
        </p:grpSpPr>
        <p:graphicFrame>
          <p:nvGraphicFramePr>
            <p:cNvPr id="5" name="表格 4"/>
            <p:cNvGraphicFramePr/>
            <p:nvPr>
              <p:custDataLst>
                <p:tags r:id="rId1"/>
              </p:custDataLst>
              <p:extLst>
                <p:ext uri="{D42A27DB-BD31-4B8C-83A1-F6EECF244321}">
                  <p14:modId xmlns:p14="http://schemas.microsoft.com/office/powerpoint/2010/main" val="166007699"/>
                </p:ext>
              </p:extLst>
            </p:nvPr>
          </p:nvGraphicFramePr>
          <p:xfrm>
            <a:off x="855345" y="1053884"/>
            <a:ext cx="5602686" cy="4091130"/>
          </p:xfrm>
          <a:graphic>
            <a:graphicData uri="http://schemas.openxmlformats.org/drawingml/2006/table">
              <a:tbl>
                <a:tblPr firstRow="1" bandRow="1">
                  <a:tableStyleId>{5940675A-B579-460E-94D1-54222C63F5DA}</a:tableStyleId>
                </a:tblPr>
                <a:tblGrid>
                  <a:gridCol w="106997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96583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3312160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602740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575945"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开发人员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朱邦杰刘哲童峻涛徐任牛旷野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>
                          <a:buNone/>
                        </a:pPr>
                        <a:r>
                          <a:rPr lang="en-US" sz="1100" b="0" dirty="0" err="1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根据编码规范编写代码，并进行自测；进行系统集成；修改软件BUG；参与项目技术评审和阶段性评审</a:t>
                        </a:r>
                        <a:r>
                          <a:rPr lang="en-US" sz="1100" b="0" dirty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。</a:t>
                        </a:r>
                        <a:endParaRPr lang="en-US" altLang="en-US" sz="11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6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864870"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测试人员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朱邦杰刘哲童峻涛徐任牛旷野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负责制定测试计划；负责设计测试用例；准备测试数据、测试环境和测试脚本；构建测试包；执行测试，记录测试结果；缺陷解决情况的跟踪；编写测试总结报告；维护缺陷库；参与项目技术评审和阶段性评审。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 dirty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6</a:t>
                        </a:r>
                        <a:endParaRPr lang="en-US" altLang="en-US" sz="11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577850"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配置管理员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朱邦杰刘哲童峻涛徐任牛旷野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负责制定配置管理计划；建立与维护配置库；建立和发布基线；对配置库的状态进行跟踪和统计；负责配置变更的跟踪。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24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302895"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客户代表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杨枨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负责需求的确认；参与项目技术评审和阶段性评审；参与项目的最终验收。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8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864870"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软件质量保证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朱邦杰刘哲童峻涛徐任牛旷野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负责制定质量保证计划；对项目的过程及工作产品进行审计和跟踪；对项目进展、风险和问题进行跟踪和监控；参与项目技术评审和阶段评审；对项目的质量活动进行指导；向公司高层汇报项目情况；收集过程改进建议。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24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575945"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高层领导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杨枨</a:t>
                        </a:r>
                        <a:r>
                          <a:rPr lang="en-US" sz="1100" b="0">
                            <a:solidFill>
                              <a:srgbClr val="0000CC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 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>
                          <a:buNone/>
                        </a:pPr>
                        <a:r>
                          <a:rPr lang="en-US" sz="1100" b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（1） 审批项目重大任命、变更；保证项目所需的必要资源；审批对外的承诺；（2） 协调项目与项目、项目与其它部门间的资源分配。</a:t>
                        </a:r>
                        <a:endParaRPr lang="en-US" altLang="en-US" sz="11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100" b="0" dirty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8</a:t>
                        </a:r>
                        <a:endParaRPr lang="en-US" altLang="en-US" sz="11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</a:tbl>
            </a:graphicData>
          </a:graphic>
        </p:graphicFrame>
        <p:graphicFrame>
          <p:nvGraphicFramePr>
            <p:cNvPr id="6" name="表格 5"/>
            <p:cNvGraphicFramePr/>
            <p:nvPr>
              <p:extLst>
                <p:ext uri="{D42A27DB-BD31-4B8C-83A1-F6EECF244321}">
                  <p14:modId xmlns:p14="http://schemas.microsoft.com/office/powerpoint/2010/main" val="19189140"/>
                </p:ext>
              </p:extLst>
            </p:nvPr>
          </p:nvGraphicFramePr>
          <p:xfrm>
            <a:off x="854710" y="774700"/>
            <a:ext cx="5602686" cy="300537"/>
          </p:xfrm>
          <a:graphic>
            <a:graphicData uri="http://schemas.openxmlformats.org/drawingml/2006/table">
              <a:tbl>
                <a:tblPr firstRow="1" bandRow="1">
                  <a:tableStyleId>{5940675A-B579-460E-94D1-54222C63F5DA}</a:tableStyleId>
                </a:tblPr>
                <a:tblGrid>
                  <a:gridCol w="106934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96647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3311525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603375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278765"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000" b="1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角色</a:t>
                        </a:r>
                        <a:endParaRPr lang="en-US" alt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000" b="1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人员</a:t>
                        </a:r>
                        <a:endParaRPr lang="en-US" alt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000" b="1" dirty="0" err="1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工作职责</a:t>
                        </a:r>
                        <a:endParaRPr lang="en-US" altLang="en-US" sz="1000" b="1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rgbClr val="FFFFF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indent="0" algn="ctr">
                          <a:buNone/>
                        </a:pPr>
                        <a:r>
                          <a:rPr lang="en-US" sz="1000" b="1" dirty="0" err="1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人力（人月</a:t>
                        </a:r>
                        <a:r>
                          <a:rPr lang="en-US" sz="1000" b="1" dirty="0">
                            <a:latin typeface="宋体" panose="02010600030101010101" pitchFamily="2" charset="-122"/>
                            <a:ea typeface="宋体" panose="02010600030101010101" pitchFamily="2" charset="-122"/>
                            <a:cs typeface="宋体" panose="02010600030101010101" pitchFamily="2" charset="-122"/>
                          </a:rPr>
                          <a:t>）</a:t>
                        </a:r>
                        <a:endParaRPr lang="en-US" altLang="en-US" sz="1000" b="1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endParaRPr>
                      </a:p>
                    </a:txBody>
                    <a:tcPr marL="68580" marR="68580" marT="0" marB="0" anchor="ctr">
                      <a:lnL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L>
                      <a:lnR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R>
                      <a:lnT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T>
                      <a:lnB w="12700" cap="flat" cmpd="sng">
                        <a:solidFill>
                          <a:srgbClr val="080000"/>
                        </a:solidFill>
                        <a:prstDash val="solid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rgbClr val="FFFFF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05</a:t>
            </a:r>
            <a:endParaRPr kumimoji="0" lang="zh-CN" altLang="zh-CN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185438"/>
            <a:ext cx="2442493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参考资料</a:t>
            </a:r>
            <a:endParaRPr lang="en-US" altLang="zh-CN" sz="4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0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05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63" name="Rectangle 39"/>
          <p:cNvSpPr>
            <a:spLocks noChangeArrowheads="1"/>
          </p:cNvSpPr>
          <p:nvPr/>
        </p:nvSpPr>
        <p:spPr bwMode="auto">
          <a:xfrm>
            <a:off x="915988" y="338497"/>
            <a:ext cx="192782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参考资料与学习资料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15616" y="914772"/>
            <a:ext cx="756084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[1]张海藩,牟永敏.软件工程导论[M].清华大学出版社:北京,1996:35-54.</a:t>
            </a:r>
          </a:p>
          <a:p>
            <a:pPr>
              <a:lnSpc>
                <a:spcPct val="200000"/>
              </a:lnSpc>
            </a:pPr>
            <a:r>
              <a:rPr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[2] GB+T-8567-2006.国标《计算机软件文档编制规范》</a:t>
            </a:r>
          </a:p>
          <a:p>
            <a:pPr>
              <a:lnSpc>
                <a:spcPct val="200000"/>
              </a:lnSpc>
            </a:pPr>
            <a:r>
              <a:rPr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[3] GB/T19000—2008/ISO9000.国标《质量管理体系 基础和术语》</a:t>
            </a:r>
          </a:p>
          <a:p>
            <a:pPr>
              <a:lnSpc>
                <a:spcPct val="200000"/>
              </a:lnSpc>
            </a:pPr>
            <a:r>
              <a:rPr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[4] IEEE 610.12-1990 [R2002] ，IEEE标准软件工程术语表</a:t>
            </a:r>
          </a:p>
          <a:p>
            <a:pPr>
              <a:lnSpc>
                <a:spcPct val="200000"/>
              </a:lnSpc>
            </a:pPr>
            <a:r>
              <a:rPr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[5] 软件需求（第三版）[美]Karl Wiegers, Joy Beatty著，李忠利 李淳 霍金健 孔晨辉 译 出版社:清华大学出版社ISBN：9787302426820</a:t>
            </a:r>
          </a:p>
          <a:p>
            <a:pPr>
              <a:lnSpc>
                <a:spcPct val="200000"/>
              </a:lnSpc>
            </a:pPr>
            <a:r>
              <a:rPr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[6] IT项目管理 (第八版) [美]Kathy Schwalbe 著，孙新波 朱珠 贾建锋 译 出版社:机械工业出版社:ISBN：9787111582335</a:t>
            </a:r>
          </a:p>
          <a:p>
            <a:pPr>
              <a:lnSpc>
                <a:spcPct val="200000"/>
              </a:lnSpc>
            </a:pPr>
            <a:r>
              <a:rPr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[7] GB/T 8567-2006.国标《计算机软件文档编制规范》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6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6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6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/>
      <p:bldP spid="62" grpId="1"/>
      <p:bldP spid="6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06</a:t>
            </a:r>
            <a:endParaRPr kumimoji="0" lang="zh-CN" altLang="zh-CN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185438"/>
            <a:ext cx="4098677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组员分工及评价</a:t>
            </a:r>
            <a:endParaRPr lang="en-US" altLang="zh-CN" sz="4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5" name="Rectangle 21"/>
          <p:cNvSpPr>
            <a:spLocks noChangeArrowheads="1"/>
          </p:cNvSpPr>
          <p:nvPr/>
        </p:nvSpPr>
        <p:spPr bwMode="auto">
          <a:xfrm>
            <a:off x="2561571" y="1058788"/>
            <a:ext cx="6582429" cy="3672408"/>
          </a:xfrm>
          <a:prstGeom prst="rect">
            <a:avLst/>
          </a:prstGeom>
          <a:solidFill>
            <a:srgbClr val="26313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26" name="Rectangle 22" descr="InstructionalTechnology"/>
          <p:cNvSpPr>
            <a:spLocks noChangeArrowheads="1"/>
          </p:cNvSpPr>
          <p:nvPr/>
        </p:nvSpPr>
        <p:spPr bwMode="auto">
          <a:xfrm>
            <a:off x="0" y="1058788"/>
            <a:ext cx="2561570" cy="3668961"/>
          </a:xfrm>
          <a:prstGeom prst="rect">
            <a:avLst/>
          </a:prstGeom>
          <a:blipFill dpi="0" rotWithShape="1">
            <a:blip r:embed="rId2"/>
            <a:srcRect/>
            <a:stretch>
              <a:fillRect r="-34912"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1527" name="Group 23"/>
          <p:cNvGrpSpPr/>
          <p:nvPr/>
        </p:nvGrpSpPr>
        <p:grpSpPr bwMode="auto">
          <a:xfrm>
            <a:off x="7875751" y="1806876"/>
            <a:ext cx="309563" cy="381000"/>
            <a:chOff x="0" y="0"/>
            <a:chExt cx="134" cy="163"/>
          </a:xfrm>
          <a:solidFill>
            <a:srgbClr val="FBE22D"/>
          </a:solidFill>
        </p:grpSpPr>
        <p:sp>
          <p:nvSpPr>
            <p:cNvPr id="21528" name="Freeform 24"/>
            <p:cNvSpPr>
              <a:spLocks noEditPoints="1"/>
            </p:cNvSpPr>
            <p:nvPr/>
          </p:nvSpPr>
          <p:spPr bwMode="auto">
            <a:xfrm>
              <a:off x="0" y="0"/>
              <a:ext cx="134" cy="163"/>
            </a:xfrm>
            <a:custGeom>
              <a:avLst/>
              <a:gdLst>
                <a:gd name="T0" fmla="*/ 0 w 134"/>
                <a:gd name="T1" fmla="*/ 0 h 163"/>
                <a:gd name="T2" fmla="*/ 0 w 134"/>
                <a:gd name="T3" fmla="*/ 163 h 163"/>
                <a:gd name="T4" fmla="*/ 92 w 134"/>
                <a:gd name="T5" fmla="*/ 163 h 163"/>
                <a:gd name="T6" fmla="*/ 134 w 134"/>
                <a:gd name="T7" fmla="*/ 121 h 163"/>
                <a:gd name="T8" fmla="*/ 134 w 134"/>
                <a:gd name="T9" fmla="*/ 0 h 163"/>
                <a:gd name="T10" fmla="*/ 0 w 134"/>
                <a:gd name="T11" fmla="*/ 0 h 163"/>
                <a:gd name="T12" fmla="*/ 14 w 134"/>
                <a:gd name="T13" fmla="*/ 14 h 163"/>
                <a:gd name="T14" fmla="*/ 120 w 134"/>
                <a:gd name="T15" fmla="*/ 14 h 163"/>
                <a:gd name="T16" fmla="*/ 120 w 134"/>
                <a:gd name="T17" fmla="*/ 112 h 163"/>
                <a:gd name="T18" fmla="*/ 83 w 134"/>
                <a:gd name="T19" fmla="*/ 112 h 163"/>
                <a:gd name="T20" fmla="*/ 83 w 134"/>
                <a:gd name="T21" fmla="*/ 150 h 163"/>
                <a:gd name="T22" fmla="*/ 14 w 134"/>
                <a:gd name="T23" fmla="*/ 150 h 163"/>
                <a:gd name="T24" fmla="*/ 14 w 134"/>
                <a:gd name="T25" fmla="*/ 14 h 163"/>
                <a:gd name="T26" fmla="*/ 111 w 134"/>
                <a:gd name="T27" fmla="*/ 125 h 163"/>
                <a:gd name="T28" fmla="*/ 96 w 134"/>
                <a:gd name="T29" fmla="*/ 140 h 163"/>
                <a:gd name="T30" fmla="*/ 96 w 134"/>
                <a:gd name="T31" fmla="*/ 125 h 163"/>
                <a:gd name="T32" fmla="*/ 111 w 134"/>
                <a:gd name="T33" fmla="*/ 12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63">
                  <a:moveTo>
                    <a:pt x="0" y="0"/>
                  </a:moveTo>
                  <a:lnTo>
                    <a:pt x="0" y="163"/>
                  </a:lnTo>
                  <a:lnTo>
                    <a:pt x="92" y="163"/>
                  </a:lnTo>
                  <a:lnTo>
                    <a:pt x="134" y="121"/>
                  </a:lnTo>
                  <a:lnTo>
                    <a:pt x="134" y="0"/>
                  </a:lnTo>
                  <a:lnTo>
                    <a:pt x="0" y="0"/>
                  </a:lnTo>
                  <a:close/>
                  <a:moveTo>
                    <a:pt x="14" y="14"/>
                  </a:moveTo>
                  <a:lnTo>
                    <a:pt x="120" y="14"/>
                  </a:lnTo>
                  <a:lnTo>
                    <a:pt x="120" y="112"/>
                  </a:lnTo>
                  <a:lnTo>
                    <a:pt x="83" y="112"/>
                  </a:lnTo>
                  <a:lnTo>
                    <a:pt x="83" y="150"/>
                  </a:lnTo>
                  <a:lnTo>
                    <a:pt x="14" y="150"/>
                  </a:lnTo>
                  <a:lnTo>
                    <a:pt x="14" y="14"/>
                  </a:lnTo>
                  <a:close/>
                  <a:moveTo>
                    <a:pt x="111" y="125"/>
                  </a:moveTo>
                  <a:lnTo>
                    <a:pt x="96" y="140"/>
                  </a:lnTo>
                  <a:lnTo>
                    <a:pt x="96" y="125"/>
                  </a:lnTo>
                  <a:lnTo>
                    <a:pt x="111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Rectangle 25"/>
            <p:cNvSpPr>
              <a:spLocks noChangeArrowheads="1"/>
            </p:cNvSpPr>
            <p:nvPr/>
          </p:nvSpPr>
          <p:spPr bwMode="auto">
            <a:xfrm>
              <a:off x="37" y="44"/>
              <a:ext cx="59" cy="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Rectangle 26"/>
            <p:cNvSpPr>
              <a:spLocks noChangeArrowheads="1"/>
            </p:cNvSpPr>
            <p:nvPr/>
          </p:nvSpPr>
          <p:spPr bwMode="auto">
            <a:xfrm>
              <a:off x="37" y="83"/>
              <a:ext cx="38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1531" name="Group 27"/>
          <p:cNvGrpSpPr/>
          <p:nvPr/>
        </p:nvGrpSpPr>
        <p:grpSpPr bwMode="auto">
          <a:xfrm>
            <a:off x="5683094" y="1793062"/>
            <a:ext cx="341273" cy="369887"/>
            <a:chOff x="0" y="0"/>
            <a:chExt cx="127" cy="163"/>
          </a:xfrm>
          <a:solidFill>
            <a:srgbClr val="A9D25A"/>
          </a:solidFill>
        </p:grpSpPr>
        <p:sp>
          <p:nvSpPr>
            <p:cNvPr id="21532" name="Freeform 28"/>
            <p:cNvSpPr/>
            <p:nvPr/>
          </p:nvSpPr>
          <p:spPr bwMode="auto">
            <a:xfrm>
              <a:off x="0" y="0"/>
              <a:ext cx="127" cy="163"/>
            </a:xfrm>
            <a:custGeom>
              <a:avLst/>
              <a:gdLst>
                <a:gd name="T0" fmla="*/ 28 w 124"/>
                <a:gd name="T1" fmla="*/ 146 h 159"/>
                <a:gd name="T2" fmla="*/ 14 w 124"/>
                <a:gd name="T3" fmla="*/ 146 h 159"/>
                <a:gd name="T4" fmla="*/ 14 w 124"/>
                <a:gd name="T5" fmla="*/ 13 h 159"/>
                <a:gd name="T6" fmla="*/ 117 w 124"/>
                <a:gd name="T7" fmla="*/ 13 h 159"/>
                <a:gd name="T8" fmla="*/ 124 w 124"/>
                <a:gd name="T9" fmla="*/ 7 h 159"/>
                <a:gd name="T10" fmla="*/ 117 w 124"/>
                <a:gd name="T11" fmla="*/ 0 h 159"/>
                <a:gd name="T12" fmla="*/ 7 w 124"/>
                <a:gd name="T13" fmla="*/ 0 h 159"/>
                <a:gd name="T14" fmla="*/ 0 w 124"/>
                <a:gd name="T15" fmla="*/ 7 h 159"/>
                <a:gd name="T16" fmla="*/ 0 w 124"/>
                <a:gd name="T17" fmla="*/ 152 h 159"/>
                <a:gd name="T18" fmla="*/ 7 w 124"/>
                <a:gd name="T19" fmla="*/ 159 h 159"/>
                <a:gd name="T20" fmla="*/ 28 w 124"/>
                <a:gd name="T21" fmla="*/ 159 h 159"/>
                <a:gd name="T22" fmla="*/ 35 w 124"/>
                <a:gd name="T23" fmla="*/ 152 h 159"/>
                <a:gd name="T24" fmla="*/ 28 w 124"/>
                <a:gd name="T25" fmla="*/ 14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" h="159">
                  <a:moveTo>
                    <a:pt x="28" y="146"/>
                  </a:moveTo>
                  <a:cubicBezTo>
                    <a:pt x="14" y="146"/>
                    <a:pt x="14" y="146"/>
                    <a:pt x="14" y="14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21" y="13"/>
                    <a:pt x="124" y="10"/>
                    <a:pt x="124" y="7"/>
                  </a:cubicBezTo>
                  <a:cubicBezTo>
                    <a:pt x="124" y="3"/>
                    <a:pt x="121" y="0"/>
                    <a:pt x="11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3" y="159"/>
                    <a:pt x="7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1" y="159"/>
                    <a:pt x="35" y="156"/>
                    <a:pt x="35" y="152"/>
                  </a:cubicBezTo>
                  <a:cubicBezTo>
                    <a:pt x="35" y="149"/>
                    <a:pt x="31" y="146"/>
                    <a:pt x="28" y="1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29"/>
            <p:cNvSpPr/>
            <p:nvPr/>
          </p:nvSpPr>
          <p:spPr bwMode="auto">
            <a:xfrm>
              <a:off x="80" y="95"/>
              <a:ext cx="47" cy="68"/>
            </a:xfrm>
            <a:custGeom>
              <a:avLst/>
              <a:gdLst>
                <a:gd name="T0" fmla="*/ 39 w 46"/>
                <a:gd name="T1" fmla="*/ 0 h 66"/>
                <a:gd name="T2" fmla="*/ 32 w 46"/>
                <a:gd name="T3" fmla="*/ 7 h 66"/>
                <a:gd name="T4" fmla="*/ 32 w 46"/>
                <a:gd name="T5" fmla="*/ 53 h 66"/>
                <a:gd name="T6" fmla="*/ 7 w 46"/>
                <a:gd name="T7" fmla="*/ 53 h 66"/>
                <a:gd name="T8" fmla="*/ 0 w 46"/>
                <a:gd name="T9" fmla="*/ 59 h 66"/>
                <a:gd name="T10" fmla="*/ 7 w 46"/>
                <a:gd name="T11" fmla="*/ 66 h 66"/>
                <a:gd name="T12" fmla="*/ 39 w 46"/>
                <a:gd name="T13" fmla="*/ 66 h 66"/>
                <a:gd name="T14" fmla="*/ 44 w 46"/>
                <a:gd name="T15" fmla="*/ 64 h 66"/>
                <a:gd name="T16" fmla="*/ 46 w 46"/>
                <a:gd name="T17" fmla="*/ 59 h 66"/>
                <a:gd name="T18" fmla="*/ 46 w 46"/>
                <a:gd name="T19" fmla="*/ 7 h 66"/>
                <a:gd name="T20" fmla="*/ 39 w 46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66">
                  <a:moveTo>
                    <a:pt x="39" y="0"/>
                  </a:moveTo>
                  <a:cubicBezTo>
                    <a:pt x="35" y="0"/>
                    <a:pt x="32" y="3"/>
                    <a:pt x="32" y="7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56"/>
                    <a:pt x="0" y="59"/>
                  </a:cubicBezTo>
                  <a:cubicBezTo>
                    <a:pt x="0" y="63"/>
                    <a:pt x="3" y="66"/>
                    <a:pt x="7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1" y="66"/>
                    <a:pt x="43" y="66"/>
                    <a:pt x="44" y="64"/>
                  </a:cubicBezTo>
                  <a:cubicBezTo>
                    <a:pt x="45" y="63"/>
                    <a:pt x="46" y="61"/>
                    <a:pt x="46" y="59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3"/>
                    <a:pt x="43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30"/>
            <p:cNvSpPr>
              <a:spLocks noEditPoints="1"/>
            </p:cNvSpPr>
            <p:nvPr/>
          </p:nvSpPr>
          <p:spPr bwMode="auto">
            <a:xfrm>
              <a:off x="46" y="34"/>
              <a:ext cx="79" cy="114"/>
            </a:xfrm>
            <a:custGeom>
              <a:avLst/>
              <a:gdLst>
                <a:gd name="T0" fmla="*/ 68 w 78"/>
                <a:gd name="T1" fmla="*/ 2 h 112"/>
                <a:gd name="T2" fmla="*/ 60 w 78"/>
                <a:gd name="T3" fmla="*/ 0 h 112"/>
                <a:gd name="T4" fmla="*/ 46 w 78"/>
                <a:gd name="T5" fmla="*/ 8 h 112"/>
                <a:gd name="T6" fmla="*/ 1 w 78"/>
                <a:gd name="T7" fmla="*/ 85 h 112"/>
                <a:gd name="T8" fmla="*/ 0 w 78"/>
                <a:gd name="T9" fmla="*/ 88 h 112"/>
                <a:gd name="T10" fmla="*/ 1 w 78"/>
                <a:gd name="T11" fmla="*/ 106 h 112"/>
                <a:gd name="T12" fmla="*/ 4 w 78"/>
                <a:gd name="T13" fmla="*/ 112 h 112"/>
                <a:gd name="T14" fmla="*/ 8 w 78"/>
                <a:gd name="T15" fmla="*/ 112 h 112"/>
                <a:gd name="T16" fmla="*/ 11 w 78"/>
                <a:gd name="T17" fmla="*/ 112 h 112"/>
                <a:gd name="T18" fmla="*/ 27 w 78"/>
                <a:gd name="T19" fmla="*/ 103 h 112"/>
                <a:gd name="T20" fmla="*/ 29 w 78"/>
                <a:gd name="T21" fmla="*/ 101 h 112"/>
                <a:gd name="T22" fmla="*/ 74 w 78"/>
                <a:gd name="T23" fmla="*/ 24 h 112"/>
                <a:gd name="T24" fmla="*/ 68 w 78"/>
                <a:gd name="T25" fmla="*/ 2 h 112"/>
                <a:gd name="T26" fmla="*/ 62 w 78"/>
                <a:gd name="T27" fmla="*/ 17 h 112"/>
                <a:gd name="T28" fmla="*/ 18 w 78"/>
                <a:gd name="T29" fmla="*/ 92 h 112"/>
                <a:gd name="T30" fmla="*/ 14 w 78"/>
                <a:gd name="T31" fmla="*/ 94 h 112"/>
                <a:gd name="T32" fmla="*/ 14 w 78"/>
                <a:gd name="T33" fmla="*/ 90 h 112"/>
                <a:gd name="T34" fmla="*/ 57 w 78"/>
                <a:gd name="T35" fmla="*/ 15 h 112"/>
                <a:gd name="T36" fmla="*/ 61 w 78"/>
                <a:gd name="T37" fmla="*/ 14 h 112"/>
                <a:gd name="T38" fmla="*/ 62 w 78"/>
                <a:gd name="T39" fmla="*/ 1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8" h="112">
                  <a:moveTo>
                    <a:pt x="68" y="2"/>
                  </a:moveTo>
                  <a:cubicBezTo>
                    <a:pt x="65" y="1"/>
                    <a:pt x="62" y="0"/>
                    <a:pt x="60" y="0"/>
                  </a:cubicBezTo>
                  <a:cubicBezTo>
                    <a:pt x="54" y="0"/>
                    <a:pt x="48" y="3"/>
                    <a:pt x="46" y="8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0" y="87"/>
                    <a:pt x="0" y="88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1" y="108"/>
                    <a:pt x="2" y="110"/>
                    <a:pt x="4" y="112"/>
                  </a:cubicBezTo>
                  <a:cubicBezTo>
                    <a:pt x="5" y="112"/>
                    <a:pt x="7" y="112"/>
                    <a:pt x="8" y="112"/>
                  </a:cubicBezTo>
                  <a:cubicBezTo>
                    <a:pt x="9" y="112"/>
                    <a:pt x="10" y="112"/>
                    <a:pt x="11" y="112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8" y="103"/>
                    <a:pt x="29" y="102"/>
                    <a:pt x="29" y="101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8" y="16"/>
                    <a:pt x="75" y="7"/>
                    <a:pt x="68" y="2"/>
                  </a:cubicBezTo>
                  <a:moveTo>
                    <a:pt x="62" y="17"/>
                  </a:moveTo>
                  <a:cubicBezTo>
                    <a:pt x="18" y="92"/>
                    <a:pt x="18" y="92"/>
                    <a:pt x="18" y="9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0"/>
                    <a:pt x="14" y="90"/>
                    <a:pt x="14" y="90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4"/>
                    <a:pt x="60" y="13"/>
                    <a:pt x="61" y="14"/>
                  </a:cubicBezTo>
                  <a:cubicBezTo>
                    <a:pt x="62" y="15"/>
                    <a:pt x="62" y="16"/>
                    <a:pt x="62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31"/>
            <p:cNvSpPr/>
            <p:nvPr/>
          </p:nvSpPr>
          <p:spPr bwMode="auto">
            <a:xfrm>
              <a:off x="24" y="46"/>
              <a:ext cx="49" cy="14"/>
            </a:xfrm>
            <a:custGeom>
              <a:avLst/>
              <a:gdLst>
                <a:gd name="T0" fmla="*/ 48 w 48"/>
                <a:gd name="T1" fmla="*/ 7 h 14"/>
                <a:gd name="T2" fmla="*/ 42 w 48"/>
                <a:gd name="T3" fmla="*/ 0 h 14"/>
                <a:gd name="T4" fmla="*/ 7 w 48"/>
                <a:gd name="T5" fmla="*/ 0 h 14"/>
                <a:gd name="T6" fmla="*/ 0 w 48"/>
                <a:gd name="T7" fmla="*/ 7 h 14"/>
                <a:gd name="T8" fmla="*/ 7 w 48"/>
                <a:gd name="T9" fmla="*/ 14 h 14"/>
                <a:gd name="T10" fmla="*/ 42 w 48"/>
                <a:gd name="T11" fmla="*/ 14 h 14"/>
                <a:gd name="T12" fmla="*/ 48 w 48"/>
                <a:gd name="T1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">
                  <a:moveTo>
                    <a:pt x="48" y="7"/>
                  </a:moveTo>
                  <a:cubicBezTo>
                    <a:pt x="48" y="3"/>
                    <a:pt x="45" y="0"/>
                    <a:pt x="4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5" y="14"/>
                    <a:pt x="48" y="11"/>
                    <a:pt x="48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32"/>
            <p:cNvSpPr/>
            <p:nvPr/>
          </p:nvSpPr>
          <p:spPr bwMode="auto">
            <a:xfrm>
              <a:off x="24" y="73"/>
              <a:ext cx="32" cy="15"/>
            </a:xfrm>
            <a:custGeom>
              <a:avLst/>
              <a:gdLst>
                <a:gd name="T0" fmla="*/ 7 w 31"/>
                <a:gd name="T1" fmla="*/ 0 h 14"/>
                <a:gd name="T2" fmla="*/ 0 w 31"/>
                <a:gd name="T3" fmla="*/ 7 h 14"/>
                <a:gd name="T4" fmla="*/ 7 w 31"/>
                <a:gd name="T5" fmla="*/ 14 h 14"/>
                <a:gd name="T6" fmla="*/ 24 w 31"/>
                <a:gd name="T7" fmla="*/ 14 h 14"/>
                <a:gd name="T8" fmla="*/ 31 w 31"/>
                <a:gd name="T9" fmla="*/ 7 h 14"/>
                <a:gd name="T10" fmla="*/ 24 w 31"/>
                <a:gd name="T11" fmla="*/ 0 h 14"/>
                <a:gd name="T12" fmla="*/ 7 w 31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8" y="14"/>
                    <a:pt x="31" y="11"/>
                    <a:pt x="31" y="7"/>
                  </a:cubicBezTo>
                  <a:cubicBezTo>
                    <a:pt x="31" y="3"/>
                    <a:pt x="28" y="0"/>
                    <a:pt x="24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1537" name="Freeform 33"/>
          <p:cNvSpPr>
            <a:spLocks noEditPoints="1"/>
          </p:cNvSpPr>
          <p:nvPr/>
        </p:nvSpPr>
        <p:spPr bwMode="auto">
          <a:xfrm>
            <a:off x="3564655" y="1822018"/>
            <a:ext cx="446087" cy="303213"/>
          </a:xfrm>
          <a:custGeom>
            <a:avLst/>
            <a:gdLst>
              <a:gd name="T0" fmla="*/ 154 w 160"/>
              <a:gd name="T1" fmla="*/ 12 h 109"/>
              <a:gd name="T2" fmla="*/ 139 w 160"/>
              <a:gd name="T3" fmla="*/ 6 h 109"/>
              <a:gd name="T4" fmla="*/ 123 w 160"/>
              <a:gd name="T5" fmla="*/ 12 h 109"/>
              <a:gd name="T6" fmla="*/ 117 w 160"/>
              <a:gd name="T7" fmla="*/ 27 h 109"/>
              <a:gd name="T8" fmla="*/ 119 w 160"/>
              <a:gd name="T9" fmla="*/ 36 h 109"/>
              <a:gd name="T10" fmla="*/ 93 w 160"/>
              <a:gd name="T11" fmla="*/ 60 h 109"/>
              <a:gd name="T12" fmla="*/ 79 w 160"/>
              <a:gd name="T13" fmla="*/ 56 h 109"/>
              <a:gd name="T14" fmla="*/ 66 w 160"/>
              <a:gd name="T15" fmla="*/ 59 h 109"/>
              <a:gd name="T16" fmla="*/ 47 w 160"/>
              <a:gd name="T17" fmla="*/ 37 h 109"/>
              <a:gd name="T18" fmla="*/ 43 w 160"/>
              <a:gd name="T19" fmla="*/ 7 h 109"/>
              <a:gd name="T20" fmla="*/ 25 w 160"/>
              <a:gd name="T21" fmla="*/ 0 h 109"/>
              <a:gd name="T22" fmla="*/ 8 w 160"/>
              <a:gd name="T23" fmla="*/ 7 h 109"/>
              <a:gd name="T24" fmla="*/ 0 w 160"/>
              <a:gd name="T25" fmla="*/ 24 h 109"/>
              <a:gd name="T26" fmla="*/ 8 w 160"/>
              <a:gd name="T27" fmla="*/ 42 h 109"/>
              <a:gd name="T28" fmla="*/ 25 w 160"/>
              <a:gd name="T29" fmla="*/ 49 h 109"/>
              <a:gd name="T30" fmla="*/ 37 w 160"/>
              <a:gd name="T31" fmla="*/ 46 h 109"/>
              <a:gd name="T32" fmla="*/ 56 w 160"/>
              <a:gd name="T33" fmla="*/ 69 h 109"/>
              <a:gd name="T34" fmla="*/ 60 w 160"/>
              <a:gd name="T35" fmla="*/ 102 h 109"/>
              <a:gd name="T36" fmla="*/ 79 w 160"/>
              <a:gd name="T37" fmla="*/ 109 h 109"/>
              <a:gd name="T38" fmla="*/ 98 w 160"/>
              <a:gd name="T39" fmla="*/ 102 h 109"/>
              <a:gd name="T40" fmla="*/ 102 w 160"/>
              <a:gd name="T41" fmla="*/ 69 h 109"/>
              <a:gd name="T42" fmla="*/ 129 w 160"/>
              <a:gd name="T43" fmla="*/ 46 h 109"/>
              <a:gd name="T44" fmla="*/ 139 w 160"/>
              <a:gd name="T45" fmla="*/ 49 h 109"/>
              <a:gd name="T46" fmla="*/ 154 w 160"/>
              <a:gd name="T47" fmla="*/ 43 h 109"/>
              <a:gd name="T48" fmla="*/ 160 w 160"/>
              <a:gd name="T49" fmla="*/ 27 h 109"/>
              <a:gd name="T50" fmla="*/ 154 w 160"/>
              <a:gd name="T51" fmla="*/ 12 h 109"/>
              <a:gd name="T52" fmla="*/ 17 w 160"/>
              <a:gd name="T53" fmla="*/ 32 h 109"/>
              <a:gd name="T54" fmla="*/ 14 w 160"/>
              <a:gd name="T55" fmla="*/ 24 h 109"/>
              <a:gd name="T56" fmla="*/ 17 w 160"/>
              <a:gd name="T57" fmla="*/ 17 h 109"/>
              <a:gd name="T58" fmla="*/ 25 w 160"/>
              <a:gd name="T59" fmla="*/ 13 h 109"/>
              <a:gd name="T60" fmla="*/ 33 w 160"/>
              <a:gd name="T61" fmla="*/ 17 h 109"/>
              <a:gd name="T62" fmla="*/ 33 w 160"/>
              <a:gd name="T63" fmla="*/ 32 h 109"/>
              <a:gd name="T64" fmla="*/ 17 w 160"/>
              <a:gd name="T65" fmla="*/ 32 h 109"/>
              <a:gd name="T66" fmla="*/ 144 w 160"/>
              <a:gd name="T67" fmla="*/ 33 h 109"/>
              <a:gd name="T68" fmla="*/ 133 w 160"/>
              <a:gd name="T69" fmla="*/ 33 h 109"/>
              <a:gd name="T70" fmla="*/ 131 w 160"/>
              <a:gd name="T71" fmla="*/ 27 h 109"/>
              <a:gd name="T72" fmla="*/ 133 w 160"/>
              <a:gd name="T73" fmla="*/ 22 h 109"/>
              <a:gd name="T74" fmla="*/ 139 w 160"/>
              <a:gd name="T75" fmla="*/ 20 h 109"/>
              <a:gd name="T76" fmla="*/ 144 w 160"/>
              <a:gd name="T77" fmla="*/ 22 h 109"/>
              <a:gd name="T78" fmla="*/ 146 w 160"/>
              <a:gd name="T79" fmla="*/ 27 h 109"/>
              <a:gd name="T80" fmla="*/ 144 w 160"/>
              <a:gd name="T81" fmla="*/ 3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" h="109">
                <a:moveTo>
                  <a:pt x="154" y="12"/>
                </a:moveTo>
                <a:cubicBezTo>
                  <a:pt x="150" y="8"/>
                  <a:pt x="144" y="6"/>
                  <a:pt x="139" y="6"/>
                </a:cubicBezTo>
                <a:cubicBezTo>
                  <a:pt x="133" y="6"/>
                  <a:pt x="127" y="8"/>
                  <a:pt x="123" y="12"/>
                </a:cubicBezTo>
                <a:cubicBezTo>
                  <a:pt x="119" y="16"/>
                  <a:pt x="117" y="22"/>
                  <a:pt x="117" y="27"/>
                </a:cubicBezTo>
                <a:cubicBezTo>
                  <a:pt x="117" y="31"/>
                  <a:pt x="118" y="34"/>
                  <a:pt x="119" y="36"/>
                </a:cubicBezTo>
                <a:cubicBezTo>
                  <a:pt x="93" y="60"/>
                  <a:pt x="93" y="60"/>
                  <a:pt x="93" y="60"/>
                </a:cubicBezTo>
                <a:cubicBezTo>
                  <a:pt x="89" y="57"/>
                  <a:pt x="84" y="56"/>
                  <a:pt x="79" y="56"/>
                </a:cubicBezTo>
                <a:cubicBezTo>
                  <a:pt x="74" y="56"/>
                  <a:pt x="70" y="57"/>
                  <a:pt x="66" y="59"/>
                </a:cubicBezTo>
                <a:cubicBezTo>
                  <a:pt x="47" y="37"/>
                  <a:pt x="47" y="37"/>
                  <a:pt x="47" y="37"/>
                </a:cubicBezTo>
                <a:cubicBezTo>
                  <a:pt x="52" y="27"/>
                  <a:pt x="51" y="15"/>
                  <a:pt x="43" y="7"/>
                </a:cubicBezTo>
                <a:cubicBezTo>
                  <a:pt x="38" y="2"/>
                  <a:pt x="32" y="0"/>
                  <a:pt x="25" y="0"/>
                </a:cubicBezTo>
                <a:cubicBezTo>
                  <a:pt x="19" y="0"/>
                  <a:pt x="12" y="2"/>
                  <a:pt x="8" y="7"/>
                </a:cubicBezTo>
                <a:cubicBezTo>
                  <a:pt x="3" y="12"/>
                  <a:pt x="0" y="18"/>
                  <a:pt x="0" y="24"/>
                </a:cubicBezTo>
                <a:cubicBezTo>
                  <a:pt x="0" y="31"/>
                  <a:pt x="3" y="37"/>
                  <a:pt x="8" y="42"/>
                </a:cubicBezTo>
                <a:cubicBezTo>
                  <a:pt x="12" y="47"/>
                  <a:pt x="19" y="49"/>
                  <a:pt x="25" y="49"/>
                </a:cubicBezTo>
                <a:cubicBezTo>
                  <a:pt x="29" y="49"/>
                  <a:pt x="33" y="48"/>
                  <a:pt x="37" y="46"/>
                </a:cubicBezTo>
                <a:cubicBezTo>
                  <a:pt x="56" y="69"/>
                  <a:pt x="56" y="69"/>
                  <a:pt x="56" y="69"/>
                </a:cubicBezTo>
                <a:cubicBezTo>
                  <a:pt x="50" y="79"/>
                  <a:pt x="51" y="93"/>
                  <a:pt x="60" y="102"/>
                </a:cubicBezTo>
                <a:cubicBezTo>
                  <a:pt x="65" y="107"/>
                  <a:pt x="72" y="109"/>
                  <a:pt x="79" y="109"/>
                </a:cubicBezTo>
                <a:cubicBezTo>
                  <a:pt x="86" y="109"/>
                  <a:pt x="93" y="107"/>
                  <a:pt x="98" y="102"/>
                </a:cubicBezTo>
                <a:cubicBezTo>
                  <a:pt x="107" y="93"/>
                  <a:pt x="108" y="80"/>
                  <a:pt x="102" y="69"/>
                </a:cubicBezTo>
                <a:cubicBezTo>
                  <a:pt x="129" y="46"/>
                  <a:pt x="129" y="46"/>
                  <a:pt x="129" y="46"/>
                </a:cubicBezTo>
                <a:cubicBezTo>
                  <a:pt x="132" y="48"/>
                  <a:pt x="135" y="49"/>
                  <a:pt x="139" y="49"/>
                </a:cubicBezTo>
                <a:cubicBezTo>
                  <a:pt x="144" y="49"/>
                  <a:pt x="150" y="47"/>
                  <a:pt x="154" y="43"/>
                </a:cubicBezTo>
                <a:cubicBezTo>
                  <a:pt x="158" y="38"/>
                  <a:pt x="160" y="33"/>
                  <a:pt x="160" y="27"/>
                </a:cubicBezTo>
                <a:cubicBezTo>
                  <a:pt x="160" y="22"/>
                  <a:pt x="158" y="16"/>
                  <a:pt x="154" y="12"/>
                </a:cubicBezTo>
                <a:moveTo>
                  <a:pt x="17" y="32"/>
                </a:moveTo>
                <a:cubicBezTo>
                  <a:pt x="15" y="30"/>
                  <a:pt x="14" y="27"/>
                  <a:pt x="14" y="24"/>
                </a:cubicBezTo>
                <a:cubicBezTo>
                  <a:pt x="14" y="21"/>
                  <a:pt x="15" y="19"/>
                  <a:pt x="17" y="17"/>
                </a:cubicBezTo>
                <a:cubicBezTo>
                  <a:pt x="20" y="14"/>
                  <a:pt x="22" y="13"/>
                  <a:pt x="25" y="13"/>
                </a:cubicBezTo>
                <a:cubicBezTo>
                  <a:pt x="28" y="13"/>
                  <a:pt x="31" y="14"/>
                  <a:pt x="33" y="17"/>
                </a:cubicBezTo>
                <a:cubicBezTo>
                  <a:pt x="38" y="21"/>
                  <a:pt x="38" y="28"/>
                  <a:pt x="33" y="32"/>
                </a:cubicBezTo>
                <a:cubicBezTo>
                  <a:pt x="29" y="37"/>
                  <a:pt x="22" y="37"/>
                  <a:pt x="17" y="32"/>
                </a:cubicBezTo>
                <a:moveTo>
                  <a:pt x="144" y="33"/>
                </a:moveTo>
                <a:cubicBezTo>
                  <a:pt x="141" y="36"/>
                  <a:pt x="136" y="36"/>
                  <a:pt x="133" y="33"/>
                </a:cubicBezTo>
                <a:cubicBezTo>
                  <a:pt x="132" y="31"/>
                  <a:pt x="131" y="29"/>
                  <a:pt x="131" y="27"/>
                </a:cubicBezTo>
                <a:cubicBezTo>
                  <a:pt x="131" y="25"/>
                  <a:pt x="132" y="23"/>
                  <a:pt x="133" y="22"/>
                </a:cubicBezTo>
                <a:cubicBezTo>
                  <a:pt x="135" y="20"/>
                  <a:pt x="137" y="20"/>
                  <a:pt x="139" y="20"/>
                </a:cubicBezTo>
                <a:cubicBezTo>
                  <a:pt x="141" y="20"/>
                  <a:pt x="143" y="20"/>
                  <a:pt x="144" y="22"/>
                </a:cubicBezTo>
                <a:cubicBezTo>
                  <a:pt x="146" y="23"/>
                  <a:pt x="146" y="25"/>
                  <a:pt x="146" y="27"/>
                </a:cubicBezTo>
                <a:cubicBezTo>
                  <a:pt x="146" y="29"/>
                  <a:pt x="146" y="31"/>
                  <a:pt x="144" y="33"/>
                </a:cubicBezTo>
              </a:path>
            </a:pathLst>
          </a:custGeom>
          <a:solidFill>
            <a:srgbClr val="98D2E3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501691" y="2215775"/>
            <a:ext cx="75513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刘哲</a:t>
            </a:r>
            <a:endParaRPr lang="zh-CN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479854" y="2215775"/>
            <a:ext cx="64633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朱邦杰</a:t>
            </a:r>
            <a:endParaRPr lang="zh-CN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40" name="Rectangle 36"/>
          <p:cNvSpPr>
            <a:spLocks noChangeArrowheads="1"/>
          </p:cNvSpPr>
          <p:nvPr/>
        </p:nvSpPr>
        <p:spPr bwMode="auto">
          <a:xfrm>
            <a:off x="2919195" y="2626760"/>
            <a:ext cx="1824802" cy="798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作为组长尽职地完成了文档审核，文档编写，任务分配，绩效评定等工作</a:t>
            </a:r>
          </a:p>
        </p:txBody>
      </p:sp>
      <p:sp>
        <p:nvSpPr>
          <p:cNvPr id="21541" name="Rectangle 37"/>
          <p:cNvSpPr>
            <a:spLocks noChangeArrowheads="1"/>
          </p:cNvSpPr>
          <p:nvPr/>
        </p:nvSpPr>
        <p:spPr bwMode="auto">
          <a:xfrm>
            <a:off x="4960858" y="2620189"/>
            <a:ext cx="1824802" cy="1075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参与文档编写，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制作等工作，详细了解并分析该选题可能的技术构成和可行性，同时提供美工支持</a:t>
            </a: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705272" y="2216062"/>
            <a:ext cx="64633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牛旷野</a:t>
            </a:r>
            <a:endParaRPr lang="zh-CN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43" name="Rectangle 39"/>
          <p:cNvSpPr>
            <a:spLocks noChangeArrowheads="1"/>
          </p:cNvSpPr>
          <p:nvPr/>
        </p:nvSpPr>
        <p:spPr bwMode="auto">
          <a:xfrm>
            <a:off x="7158077" y="2626221"/>
            <a:ext cx="1781876" cy="798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负责参与文档编写，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制作，</a:t>
            </a:r>
            <a:r>
              <a:rPr lang="en-US" altLang="zh-CN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wbs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结构绘制等工作，积极及时完成任务</a:t>
            </a: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2862072" y="2554587"/>
            <a:ext cx="1708577" cy="1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 flipV="1">
            <a:off x="4960858" y="2541679"/>
            <a:ext cx="1777780" cy="12907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158077" y="2541679"/>
            <a:ext cx="1636882" cy="1291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4759619" y="1779735"/>
            <a:ext cx="0" cy="197619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6909271" y="1793063"/>
            <a:ext cx="7794" cy="1976208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06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400" b="1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组员分工及评价</a:t>
            </a:r>
            <a:endParaRPr lang="en-US" altLang="zh-CN" sz="1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4" name="Rectangle 24"/>
          <p:cNvSpPr>
            <a:spLocks noChangeArrowheads="1"/>
          </p:cNvSpPr>
          <p:nvPr/>
        </p:nvSpPr>
        <p:spPr bwMode="auto">
          <a:xfrm>
            <a:off x="2807241" y="1299123"/>
            <a:ext cx="2114357" cy="244476"/>
          </a:xfrm>
          <a:prstGeom prst="rect">
            <a:avLst/>
          </a:prstGeom>
          <a:noFill/>
          <a:ln w="6350" cmpd="sng">
            <a:solidFill>
              <a:srgbClr val="98D2E3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 32"/>
          <p:cNvSpPr>
            <a:spLocks noChangeArrowheads="1"/>
          </p:cNvSpPr>
          <p:nvPr/>
        </p:nvSpPr>
        <p:spPr bwMode="auto">
          <a:xfrm>
            <a:off x="7057060" y="1297192"/>
            <a:ext cx="2086940" cy="244475"/>
          </a:xfrm>
          <a:prstGeom prst="rect">
            <a:avLst/>
          </a:prstGeom>
          <a:noFill/>
          <a:ln w="6350" cmpd="sng">
            <a:solidFill>
              <a:srgbClr val="FBE22D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Rectangle 36"/>
          <p:cNvSpPr>
            <a:spLocks noChangeArrowheads="1"/>
          </p:cNvSpPr>
          <p:nvPr/>
        </p:nvSpPr>
        <p:spPr bwMode="auto">
          <a:xfrm>
            <a:off x="4978985" y="1293638"/>
            <a:ext cx="1974231" cy="244475"/>
          </a:xfrm>
          <a:prstGeom prst="rect">
            <a:avLst/>
          </a:prstGeom>
          <a:noFill/>
          <a:ln w="6350" cmpd="sng">
            <a:solidFill>
              <a:srgbClr val="A9D25A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 38"/>
          <p:cNvSpPr>
            <a:spLocks noChangeArrowheads="1"/>
          </p:cNvSpPr>
          <p:nvPr/>
        </p:nvSpPr>
        <p:spPr bwMode="auto">
          <a:xfrm>
            <a:off x="2877694" y="1129679"/>
            <a:ext cx="2114361" cy="38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主题构思、文档编写（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87.65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56" name="Rectangle 42"/>
          <p:cNvSpPr>
            <a:spLocks noChangeArrowheads="1"/>
          </p:cNvSpPr>
          <p:nvPr/>
        </p:nvSpPr>
        <p:spPr bwMode="auto">
          <a:xfrm>
            <a:off x="7127513" y="1136072"/>
            <a:ext cx="2104743" cy="38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修改、功能构思（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89.05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Rectangle 44"/>
          <p:cNvSpPr>
            <a:spLocks noChangeArrowheads="1"/>
          </p:cNvSpPr>
          <p:nvPr/>
        </p:nvSpPr>
        <p:spPr bwMode="auto">
          <a:xfrm>
            <a:off x="5020218" y="1144273"/>
            <a:ext cx="2010166" cy="38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制作、资料查找（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88.4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7164941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4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4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/>
      <p:bldP spid="50" grpId="1"/>
      <p:bldP spid="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02</a:t>
            </a:r>
            <a:endParaRPr kumimoji="0" lang="zh-CN" altLang="zh-CN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185438"/>
            <a:ext cx="2442493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项目章程</a:t>
            </a:r>
            <a:endParaRPr lang="en-US" altLang="zh-CN" sz="4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5" name="Rectangle 21"/>
          <p:cNvSpPr>
            <a:spLocks noChangeArrowheads="1"/>
          </p:cNvSpPr>
          <p:nvPr/>
        </p:nvSpPr>
        <p:spPr bwMode="auto">
          <a:xfrm>
            <a:off x="2561571" y="1058788"/>
            <a:ext cx="6582429" cy="3672408"/>
          </a:xfrm>
          <a:prstGeom prst="rect">
            <a:avLst/>
          </a:prstGeom>
          <a:solidFill>
            <a:srgbClr val="26313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26" name="Rectangle 22" descr="InstructionalTechnology"/>
          <p:cNvSpPr>
            <a:spLocks noChangeArrowheads="1"/>
          </p:cNvSpPr>
          <p:nvPr/>
        </p:nvSpPr>
        <p:spPr bwMode="auto">
          <a:xfrm>
            <a:off x="0" y="1058788"/>
            <a:ext cx="2561570" cy="3668961"/>
          </a:xfrm>
          <a:prstGeom prst="rect">
            <a:avLst/>
          </a:prstGeom>
          <a:blipFill dpi="0" rotWithShape="1">
            <a:blip r:embed="rId2"/>
            <a:srcRect/>
            <a:stretch>
              <a:fillRect r="-34912"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1531" name="Group 27"/>
          <p:cNvGrpSpPr/>
          <p:nvPr/>
        </p:nvGrpSpPr>
        <p:grpSpPr bwMode="auto">
          <a:xfrm>
            <a:off x="7399079" y="1778868"/>
            <a:ext cx="341273" cy="369887"/>
            <a:chOff x="0" y="0"/>
            <a:chExt cx="127" cy="163"/>
          </a:xfrm>
          <a:solidFill>
            <a:srgbClr val="A9D25A"/>
          </a:solidFill>
        </p:grpSpPr>
        <p:sp>
          <p:nvSpPr>
            <p:cNvPr id="21532" name="Freeform 28"/>
            <p:cNvSpPr/>
            <p:nvPr/>
          </p:nvSpPr>
          <p:spPr bwMode="auto">
            <a:xfrm>
              <a:off x="0" y="0"/>
              <a:ext cx="127" cy="163"/>
            </a:xfrm>
            <a:custGeom>
              <a:avLst/>
              <a:gdLst>
                <a:gd name="T0" fmla="*/ 28 w 124"/>
                <a:gd name="T1" fmla="*/ 146 h 159"/>
                <a:gd name="T2" fmla="*/ 14 w 124"/>
                <a:gd name="T3" fmla="*/ 146 h 159"/>
                <a:gd name="T4" fmla="*/ 14 w 124"/>
                <a:gd name="T5" fmla="*/ 13 h 159"/>
                <a:gd name="T6" fmla="*/ 117 w 124"/>
                <a:gd name="T7" fmla="*/ 13 h 159"/>
                <a:gd name="T8" fmla="*/ 124 w 124"/>
                <a:gd name="T9" fmla="*/ 7 h 159"/>
                <a:gd name="T10" fmla="*/ 117 w 124"/>
                <a:gd name="T11" fmla="*/ 0 h 159"/>
                <a:gd name="T12" fmla="*/ 7 w 124"/>
                <a:gd name="T13" fmla="*/ 0 h 159"/>
                <a:gd name="T14" fmla="*/ 0 w 124"/>
                <a:gd name="T15" fmla="*/ 7 h 159"/>
                <a:gd name="T16" fmla="*/ 0 w 124"/>
                <a:gd name="T17" fmla="*/ 152 h 159"/>
                <a:gd name="T18" fmla="*/ 7 w 124"/>
                <a:gd name="T19" fmla="*/ 159 h 159"/>
                <a:gd name="T20" fmla="*/ 28 w 124"/>
                <a:gd name="T21" fmla="*/ 159 h 159"/>
                <a:gd name="T22" fmla="*/ 35 w 124"/>
                <a:gd name="T23" fmla="*/ 152 h 159"/>
                <a:gd name="T24" fmla="*/ 28 w 124"/>
                <a:gd name="T25" fmla="*/ 14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" h="159">
                  <a:moveTo>
                    <a:pt x="28" y="146"/>
                  </a:moveTo>
                  <a:cubicBezTo>
                    <a:pt x="14" y="146"/>
                    <a:pt x="14" y="146"/>
                    <a:pt x="14" y="14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21" y="13"/>
                    <a:pt x="124" y="10"/>
                    <a:pt x="124" y="7"/>
                  </a:cubicBezTo>
                  <a:cubicBezTo>
                    <a:pt x="124" y="3"/>
                    <a:pt x="121" y="0"/>
                    <a:pt x="11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3" y="159"/>
                    <a:pt x="7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1" y="159"/>
                    <a:pt x="35" y="156"/>
                    <a:pt x="35" y="152"/>
                  </a:cubicBezTo>
                  <a:cubicBezTo>
                    <a:pt x="35" y="149"/>
                    <a:pt x="31" y="146"/>
                    <a:pt x="28" y="1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29"/>
            <p:cNvSpPr/>
            <p:nvPr/>
          </p:nvSpPr>
          <p:spPr bwMode="auto">
            <a:xfrm>
              <a:off x="80" y="95"/>
              <a:ext cx="47" cy="68"/>
            </a:xfrm>
            <a:custGeom>
              <a:avLst/>
              <a:gdLst>
                <a:gd name="T0" fmla="*/ 39 w 46"/>
                <a:gd name="T1" fmla="*/ 0 h 66"/>
                <a:gd name="T2" fmla="*/ 32 w 46"/>
                <a:gd name="T3" fmla="*/ 7 h 66"/>
                <a:gd name="T4" fmla="*/ 32 w 46"/>
                <a:gd name="T5" fmla="*/ 53 h 66"/>
                <a:gd name="T6" fmla="*/ 7 w 46"/>
                <a:gd name="T7" fmla="*/ 53 h 66"/>
                <a:gd name="T8" fmla="*/ 0 w 46"/>
                <a:gd name="T9" fmla="*/ 59 h 66"/>
                <a:gd name="T10" fmla="*/ 7 w 46"/>
                <a:gd name="T11" fmla="*/ 66 h 66"/>
                <a:gd name="T12" fmla="*/ 39 w 46"/>
                <a:gd name="T13" fmla="*/ 66 h 66"/>
                <a:gd name="T14" fmla="*/ 44 w 46"/>
                <a:gd name="T15" fmla="*/ 64 h 66"/>
                <a:gd name="T16" fmla="*/ 46 w 46"/>
                <a:gd name="T17" fmla="*/ 59 h 66"/>
                <a:gd name="T18" fmla="*/ 46 w 46"/>
                <a:gd name="T19" fmla="*/ 7 h 66"/>
                <a:gd name="T20" fmla="*/ 39 w 46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66">
                  <a:moveTo>
                    <a:pt x="39" y="0"/>
                  </a:moveTo>
                  <a:cubicBezTo>
                    <a:pt x="35" y="0"/>
                    <a:pt x="32" y="3"/>
                    <a:pt x="32" y="7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56"/>
                    <a:pt x="0" y="59"/>
                  </a:cubicBezTo>
                  <a:cubicBezTo>
                    <a:pt x="0" y="63"/>
                    <a:pt x="3" y="66"/>
                    <a:pt x="7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1" y="66"/>
                    <a:pt x="43" y="66"/>
                    <a:pt x="44" y="64"/>
                  </a:cubicBezTo>
                  <a:cubicBezTo>
                    <a:pt x="45" y="63"/>
                    <a:pt x="46" y="61"/>
                    <a:pt x="46" y="59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3"/>
                    <a:pt x="43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30"/>
            <p:cNvSpPr>
              <a:spLocks noEditPoints="1"/>
            </p:cNvSpPr>
            <p:nvPr/>
          </p:nvSpPr>
          <p:spPr bwMode="auto">
            <a:xfrm>
              <a:off x="46" y="34"/>
              <a:ext cx="79" cy="114"/>
            </a:xfrm>
            <a:custGeom>
              <a:avLst/>
              <a:gdLst>
                <a:gd name="T0" fmla="*/ 68 w 78"/>
                <a:gd name="T1" fmla="*/ 2 h 112"/>
                <a:gd name="T2" fmla="*/ 60 w 78"/>
                <a:gd name="T3" fmla="*/ 0 h 112"/>
                <a:gd name="T4" fmla="*/ 46 w 78"/>
                <a:gd name="T5" fmla="*/ 8 h 112"/>
                <a:gd name="T6" fmla="*/ 1 w 78"/>
                <a:gd name="T7" fmla="*/ 85 h 112"/>
                <a:gd name="T8" fmla="*/ 0 w 78"/>
                <a:gd name="T9" fmla="*/ 88 h 112"/>
                <a:gd name="T10" fmla="*/ 1 w 78"/>
                <a:gd name="T11" fmla="*/ 106 h 112"/>
                <a:gd name="T12" fmla="*/ 4 w 78"/>
                <a:gd name="T13" fmla="*/ 112 h 112"/>
                <a:gd name="T14" fmla="*/ 8 w 78"/>
                <a:gd name="T15" fmla="*/ 112 h 112"/>
                <a:gd name="T16" fmla="*/ 11 w 78"/>
                <a:gd name="T17" fmla="*/ 112 h 112"/>
                <a:gd name="T18" fmla="*/ 27 w 78"/>
                <a:gd name="T19" fmla="*/ 103 h 112"/>
                <a:gd name="T20" fmla="*/ 29 w 78"/>
                <a:gd name="T21" fmla="*/ 101 h 112"/>
                <a:gd name="T22" fmla="*/ 74 w 78"/>
                <a:gd name="T23" fmla="*/ 24 h 112"/>
                <a:gd name="T24" fmla="*/ 68 w 78"/>
                <a:gd name="T25" fmla="*/ 2 h 112"/>
                <a:gd name="T26" fmla="*/ 62 w 78"/>
                <a:gd name="T27" fmla="*/ 17 h 112"/>
                <a:gd name="T28" fmla="*/ 18 w 78"/>
                <a:gd name="T29" fmla="*/ 92 h 112"/>
                <a:gd name="T30" fmla="*/ 14 w 78"/>
                <a:gd name="T31" fmla="*/ 94 h 112"/>
                <a:gd name="T32" fmla="*/ 14 w 78"/>
                <a:gd name="T33" fmla="*/ 90 h 112"/>
                <a:gd name="T34" fmla="*/ 57 w 78"/>
                <a:gd name="T35" fmla="*/ 15 h 112"/>
                <a:gd name="T36" fmla="*/ 61 w 78"/>
                <a:gd name="T37" fmla="*/ 14 h 112"/>
                <a:gd name="T38" fmla="*/ 62 w 78"/>
                <a:gd name="T39" fmla="*/ 1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8" h="112">
                  <a:moveTo>
                    <a:pt x="68" y="2"/>
                  </a:moveTo>
                  <a:cubicBezTo>
                    <a:pt x="65" y="1"/>
                    <a:pt x="62" y="0"/>
                    <a:pt x="60" y="0"/>
                  </a:cubicBezTo>
                  <a:cubicBezTo>
                    <a:pt x="54" y="0"/>
                    <a:pt x="48" y="3"/>
                    <a:pt x="46" y="8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0" y="87"/>
                    <a:pt x="0" y="88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1" y="108"/>
                    <a:pt x="2" y="110"/>
                    <a:pt x="4" y="112"/>
                  </a:cubicBezTo>
                  <a:cubicBezTo>
                    <a:pt x="5" y="112"/>
                    <a:pt x="7" y="112"/>
                    <a:pt x="8" y="112"/>
                  </a:cubicBezTo>
                  <a:cubicBezTo>
                    <a:pt x="9" y="112"/>
                    <a:pt x="10" y="112"/>
                    <a:pt x="11" y="112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8" y="103"/>
                    <a:pt x="29" y="102"/>
                    <a:pt x="29" y="101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8" y="16"/>
                    <a:pt x="75" y="7"/>
                    <a:pt x="68" y="2"/>
                  </a:cubicBezTo>
                  <a:moveTo>
                    <a:pt x="62" y="17"/>
                  </a:moveTo>
                  <a:cubicBezTo>
                    <a:pt x="18" y="92"/>
                    <a:pt x="18" y="92"/>
                    <a:pt x="18" y="9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0"/>
                    <a:pt x="14" y="90"/>
                    <a:pt x="14" y="90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4"/>
                    <a:pt x="60" y="13"/>
                    <a:pt x="61" y="14"/>
                  </a:cubicBezTo>
                  <a:cubicBezTo>
                    <a:pt x="62" y="15"/>
                    <a:pt x="62" y="16"/>
                    <a:pt x="62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31"/>
            <p:cNvSpPr/>
            <p:nvPr/>
          </p:nvSpPr>
          <p:spPr bwMode="auto">
            <a:xfrm>
              <a:off x="24" y="46"/>
              <a:ext cx="49" cy="14"/>
            </a:xfrm>
            <a:custGeom>
              <a:avLst/>
              <a:gdLst>
                <a:gd name="T0" fmla="*/ 48 w 48"/>
                <a:gd name="T1" fmla="*/ 7 h 14"/>
                <a:gd name="T2" fmla="*/ 42 w 48"/>
                <a:gd name="T3" fmla="*/ 0 h 14"/>
                <a:gd name="T4" fmla="*/ 7 w 48"/>
                <a:gd name="T5" fmla="*/ 0 h 14"/>
                <a:gd name="T6" fmla="*/ 0 w 48"/>
                <a:gd name="T7" fmla="*/ 7 h 14"/>
                <a:gd name="T8" fmla="*/ 7 w 48"/>
                <a:gd name="T9" fmla="*/ 14 h 14"/>
                <a:gd name="T10" fmla="*/ 42 w 48"/>
                <a:gd name="T11" fmla="*/ 14 h 14"/>
                <a:gd name="T12" fmla="*/ 48 w 48"/>
                <a:gd name="T1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">
                  <a:moveTo>
                    <a:pt x="48" y="7"/>
                  </a:moveTo>
                  <a:cubicBezTo>
                    <a:pt x="48" y="3"/>
                    <a:pt x="45" y="0"/>
                    <a:pt x="4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5" y="14"/>
                    <a:pt x="48" y="11"/>
                    <a:pt x="48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32"/>
            <p:cNvSpPr/>
            <p:nvPr/>
          </p:nvSpPr>
          <p:spPr bwMode="auto">
            <a:xfrm>
              <a:off x="24" y="73"/>
              <a:ext cx="32" cy="15"/>
            </a:xfrm>
            <a:custGeom>
              <a:avLst/>
              <a:gdLst>
                <a:gd name="T0" fmla="*/ 7 w 31"/>
                <a:gd name="T1" fmla="*/ 0 h 14"/>
                <a:gd name="T2" fmla="*/ 0 w 31"/>
                <a:gd name="T3" fmla="*/ 7 h 14"/>
                <a:gd name="T4" fmla="*/ 7 w 31"/>
                <a:gd name="T5" fmla="*/ 14 h 14"/>
                <a:gd name="T6" fmla="*/ 24 w 31"/>
                <a:gd name="T7" fmla="*/ 14 h 14"/>
                <a:gd name="T8" fmla="*/ 31 w 31"/>
                <a:gd name="T9" fmla="*/ 7 h 14"/>
                <a:gd name="T10" fmla="*/ 24 w 31"/>
                <a:gd name="T11" fmla="*/ 0 h 14"/>
                <a:gd name="T12" fmla="*/ 7 w 31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8" y="14"/>
                    <a:pt x="31" y="11"/>
                    <a:pt x="31" y="7"/>
                  </a:cubicBezTo>
                  <a:cubicBezTo>
                    <a:pt x="31" y="3"/>
                    <a:pt x="28" y="0"/>
                    <a:pt x="24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1537" name="Freeform 33"/>
          <p:cNvSpPr>
            <a:spLocks noEditPoints="1"/>
          </p:cNvSpPr>
          <p:nvPr/>
        </p:nvSpPr>
        <p:spPr bwMode="auto">
          <a:xfrm>
            <a:off x="3491880" y="1822018"/>
            <a:ext cx="446087" cy="303213"/>
          </a:xfrm>
          <a:custGeom>
            <a:avLst/>
            <a:gdLst>
              <a:gd name="T0" fmla="*/ 154 w 160"/>
              <a:gd name="T1" fmla="*/ 12 h 109"/>
              <a:gd name="T2" fmla="*/ 139 w 160"/>
              <a:gd name="T3" fmla="*/ 6 h 109"/>
              <a:gd name="T4" fmla="*/ 123 w 160"/>
              <a:gd name="T5" fmla="*/ 12 h 109"/>
              <a:gd name="T6" fmla="*/ 117 w 160"/>
              <a:gd name="T7" fmla="*/ 27 h 109"/>
              <a:gd name="T8" fmla="*/ 119 w 160"/>
              <a:gd name="T9" fmla="*/ 36 h 109"/>
              <a:gd name="T10" fmla="*/ 93 w 160"/>
              <a:gd name="T11" fmla="*/ 60 h 109"/>
              <a:gd name="T12" fmla="*/ 79 w 160"/>
              <a:gd name="T13" fmla="*/ 56 h 109"/>
              <a:gd name="T14" fmla="*/ 66 w 160"/>
              <a:gd name="T15" fmla="*/ 59 h 109"/>
              <a:gd name="T16" fmla="*/ 47 w 160"/>
              <a:gd name="T17" fmla="*/ 37 h 109"/>
              <a:gd name="T18" fmla="*/ 43 w 160"/>
              <a:gd name="T19" fmla="*/ 7 h 109"/>
              <a:gd name="T20" fmla="*/ 25 w 160"/>
              <a:gd name="T21" fmla="*/ 0 h 109"/>
              <a:gd name="T22" fmla="*/ 8 w 160"/>
              <a:gd name="T23" fmla="*/ 7 h 109"/>
              <a:gd name="T24" fmla="*/ 0 w 160"/>
              <a:gd name="T25" fmla="*/ 24 h 109"/>
              <a:gd name="T26" fmla="*/ 8 w 160"/>
              <a:gd name="T27" fmla="*/ 42 h 109"/>
              <a:gd name="T28" fmla="*/ 25 w 160"/>
              <a:gd name="T29" fmla="*/ 49 h 109"/>
              <a:gd name="T30" fmla="*/ 37 w 160"/>
              <a:gd name="T31" fmla="*/ 46 h 109"/>
              <a:gd name="T32" fmla="*/ 56 w 160"/>
              <a:gd name="T33" fmla="*/ 69 h 109"/>
              <a:gd name="T34" fmla="*/ 60 w 160"/>
              <a:gd name="T35" fmla="*/ 102 h 109"/>
              <a:gd name="T36" fmla="*/ 79 w 160"/>
              <a:gd name="T37" fmla="*/ 109 h 109"/>
              <a:gd name="T38" fmla="*/ 98 w 160"/>
              <a:gd name="T39" fmla="*/ 102 h 109"/>
              <a:gd name="T40" fmla="*/ 102 w 160"/>
              <a:gd name="T41" fmla="*/ 69 h 109"/>
              <a:gd name="T42" fmla="*/ 129 w 160"/>
              <a:gd name="T43" fmla="*/ 46 h 109"/>
              <a:gd name="T44" fmla="*/ 139 w 160"/>
              <a:gd name="T45" fmla="*/ 49 h 109"/>
              <a:gd name="T46" fmla="*/ 154 w 160"/>
              <a:gd name="T47" fmla="*/ 43 h 109"/>
              <a:gd name="T48" fmla="*/ 160 w 160"/>
              <a:gd name="T49" fmla="*/ 27 h 109"/>
              <a:gd name="T50" fmla="*/ 154 w 160"/>
              <a:gd name="T51" fmla="*/ 12 h 109"/>
              <a:gd name="T52" fmla="*/ 17 w 160"/>
              <a:gd name="T53" fmla="*/ 32 h 109"/>
              <a:gd name="T54" fmla="*/ 14 w 160"/>
              <a:gd name="T55" fmla="*/ 24 h 109"/>
              <a:gd name="T56" fmla="*/ 17 w 160"/>
              <a:gd name="T57" fmla="*/ 17 h 109"/>
              <a:gd name="T58" fmla="*/ 25 w 160"/>
              <a:gd name="T59" fmla="*/ 13 h 109"/>
              <a:gd name="T60" fmla="*/ 33 w 160"/>
              <a:gd name="T61" fmla="*/ 17 h 109"/>
              <a:gd name="T62" fmla="*/ 33 w 160"/>
              <a:gd name="T63" fmla="*/ 32 h 109"/>
              <a:gd name="T64" fmla="*/ 17 w 160"/>
              <a:gd name="T65" fmla="*/ 32 h 109"/>
              <a:gd name="T66" fmla="*/ 144 w 160"/>
              <a:gd name="T67" fmla="*/ 33 h 109"/>
              <a:gd name="T68" fmla="*/ 133 w 160"/>
              <a:gd name="T69" fmla="*/ 33 h 109"/>
              <a:gd name="T70" fmla="*/ 131 w 160"/>
              <a:gd name="T71" fmla="*/ 27 h 109"/>
              <a:gd name="T72" fmla="*/ 133 w 160"/>
              <a:gd name="T73" fmla="*/ 22 h 109"/>
              <a:gd name="T74" fmla="*/ 139 w 160"/>
              <a:gd name="T75" fmla="*/ 20 h 109"/>
              <a:gd name="T76" fmla="*/ 144 w 160"/>
              <a:gd name="T77" fmla="*/ 22 h 109"/>
              <a:gd name="T78" fmla="*/ 146 w 160"/>
              <a:gd name="T79" fmla="*/ 27 h 109"/>
              <a:gd name="T80" fmla="*/ 144 w 160"/>
              <a:gd name="T81" fmla="*/ 3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" h="109">
                <a:moveTo>
                  <a:pt x="154" y="12"/>
                </a:moveTo>
                <a:cubicBezTo>
                  <a:pt x="150" y="8"/>
                  <a:pt x="144" y="6"/>
                  <a:pt x="139" y="6"/>
                </a:cubicBezTo>
                <a:cubicBezTo>
                  <a:pt x="133" y="6"/>
                  <a:pt x="127" y="8"/>
                  <a:pt x="123" y="12"/>
                </a:cubicBezTo>
                <a:cubicBezTo>
                  <a:pt x="119" y="16"/>
                  <a:pt x="117" y="22"/>
                  <a:pt x="117" y="27"/>
                </a:cubicBezTo>
                <a:cubicBezTo>
                  <a:pt x="117" y="31"/>
                  <a:pt x="118" y="34"/>
                  <a:pt x="119" y="36"/>
                </a:cubicBezTo>
                <a:cubicBezTo>
                  <a:pt x="93" y="60"/>
                  <a:pt x="93" y="60"/>
                  <a:pt x="93" y="60"/>
                </a:cubicBezTo>
                <a:cubicBezTo>
                  <a:pt x="89" y="57"/>
                  <a:pt x="84" y="56"/>
                  <a:pt x="79" y="56"/>
                </a:cubicBezTo>
                <a:cubicBezTo>
                  <a:pt x="74" y="56"/>
                  <a:pt x="70" y="57"/>
                  <a:pt x="66" y="59"/>
                </a:cubicBezTo>
                <a:cubicBezTo>
                  <a:pt x="47" y="37"/>
                  <a:pt x="47" y="37"/>
                  <a:pt x="47" y="37"/>
                </a:cubicBezTo>
                <a:cubicBezTo>
                  <a:pt x="52" y="27"/>
                  <a:pt x="51" y="15"/>
                  <a:pt x="43" y="7"/>
                </a:cubicBezTo>
                <a:cubicBezTo>
                  <a:pt x="38" y="2"/>
                  <a:pt x="32" y="0"/>
                  <a:pt x="25" y="0"/>
                </a:cubicBezTo>
                <a:cubicBezTo>
                  <a:pt x="19" y="0"/>
                  <a:pt x="12" y="2"/>
                  <a:pt x="8" y="7"/>
                </a:cubicBezTo>
                <a:cubicBezTo>
                  <a:pt x="3" y="12"/>
                  <a:pt x="0" y="18"/>
                  <a:pt x="0" y="24"/>
                </a:cubicBezTo>
                <a:cubicBezTo>
                  <a:pt x="0" y="31"/>
                  <a:pt x="3" y="37"/>
                  <a:pt x="8" y="42"/>
                </a:cubicBezTo>
                <a:cubicBezTo>
                  <a:pt x="12" y="47"/>
                  <a:pt x="19" y="49"/>
                  <a:pt x="25" y="49"/>
                </a:cubicBezTo>
                <a:cubicBezTo>
                  <a:pt x="29" y="49"/>
                  <a:pt x="33" y="48"/>
                  <a:pt x="37" y="46"/>
                </a:cubicBezTo>
                <a:cubicBezTo>
                  <a:pt x="56" y="69"/>
                  <a:pt x="56" y="69"/>
                  <a:pt x="56" y="69"/>
                </a:cubicBezTo>
                <a:cubicBezTo>
                  <a:pt x="50" y="79"/>
                  <a:pt x="51" y="93"/>
                  <a:pt x="60" y="102"/>
                </a:cubicBezTo>
                <a:cubicBezTo>
                  <a:pt x="65" y="107"/>
                  <a:pt x="72" y="109"/>
                  <a:pt x="79" y="109"/>
                </a:cubicBezTo>
                <a:cubicBezTo>
                  <a:pt x="86" y="109"/>
                  <a:pt x="93" y="107"/>
                  <a:pt x="98" y="102"/>
                </a:cubicBezTo>
                <a:cubicBezTo>
                  <a:pt x="107" y="93"/>
                  <a:pt x="108" y="80"/>
                  <a:pt x="102" y="69"/>
                </a:cubicBezTo>
                <a:cubicBezTo>
                  <a:pt x="129" y="46"/>
                  <a:pt x="129" y="46"/>
                  <a:pt x="129" y="46"/>
                </a:cubicBezTo>
                <a:cubicBezTo>
                  <a:pt x="132" y="48"/>
                  <a:pt x="135" y="49"/>
                  <a:pt x="139" y="49"/>
                </a:cubicBezTo>
                <a:cubicBezTo>
                  <a:pt x="144" y="49"/>
                  <a:pt x="150" y="47"/>
                  <a:pt x="154" y="43"/>
                </a:cubicBezTo>
                <a:cubicBezTo>
                  <a:pt x="158" y="38"/>
                  <a:pt x="160" y="33"/>
                  <a:pt x="160" y="27"/>
                </a:cubicBezTo>
                <a:cubicBezTo>
                  <a:pt x="160" y="22"/>
                  <a:pt x="158" y="16"/>
                  <a:pt x="154" y="12"/>
                </a:cubicBezTo>
                <a:moveTo>
                  <a:pt x="17" y="32"/>
                </a:moveTo>
                <a:cubicBezTo>
                  <a:pt x="15" y="30"/>
                  <a:pt x="14" y="27"/>
                  <a:pt x="14" y="24"/>
                </a:cubicBezTo>
                <a:cubicBezTo>
                  <a:pt x="14" y="21"/>
                  <a:pt x="15" y="19"/>
                  <a:pt x="17" y="17"/>
                </a:cubicBezTo>
                <a:cubicBezTo>
                  <a:pt x="20" y="14"/>
                  <a:pt x="22" y="13"/>
                  <a:pt x="25" y="13"/>
                </a:cubicBezTo>
                <a:cubicBezTo>
                  <a:pt x="28" y="13"/>
                  <a:pt x="31" y="14"/>
                  <a:pt x="33" y="17"/>
                </a:cubicBezTo>
                <a:cubicBezTo>
                  <a:pt x="38" y="21"/>
                  <a:pt x="38" y="28"/>
                  <a:pt x="33" y="32"/>
                </a:cubicBezTo>
                <a:cubicBezTo>
                  <a:pt x="29" y="37"/>
                  <a:pt x="22" y="37"/>
                  <a:pt x="17" y="32"/>
                </a:cubicBezTo>
                <a:moveTo>
                  <a:pt x="144" y="33"/>
                </a:moveTo>
                <a:cubicBezTo>
                  <a:pt x="141" y="36"/>
                  <a:pt x="136" y="36"/>
                  <a:pt x="133" y="33"/>
                </a:cubicBezTo>
                <a:cubicBezTo>
                  <a:pt x="132" y="31"/>
                  <a:pt x="131" y="29"/>
                  <a:pt x="131" y="27"/>
                </a:cubicBezTo>
                <a:cubicBezTo>
                  <a:pt x="131" y="25"/>
                  <a:pt x="132" y="23"/>
                  <a:pt x="133" y="22"/>
                </a:cubicBezTo>
                <a:cubicBezTo>
                  <a:pt x="135" y="20"/>
                  <a:pt x="137" y="20"/>
                  <a:pt x="139" y="20"/>
                </a:cubicBezTo>
                <a:cubicBezTo>
                  <a:pt x="141" y="20"/>
                  <a:pt x="143" y="20"/>
                  <a:pt x="144" y="22"/>
                </a:cubicBezTo>
                <a:cubicBezTo>
                  <a:pt x="146" y="23"/>
                  <a:pt x="146" y="25"/>
                  <a:pt x="146" y="27"/>
                </a:cubicBezTo>
                <a:cubicBezTo>
                  <a:pt x="146" y="29"/>
                  <a:pt x="146" y="31"/>
                  <a:pt x="144" y="33"/>
                </a:cubicBezTo>
              </a:path>
            </a:pathLst>
          </a:custGeom>
          <a:solidFill>
            <a:srgbClr val="98D2E3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7164288" y="2215775"/>
            <a:ext cx="75513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徐任</a:t>
            </a:r>
            <a:endParaRPr lang="zh-CN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419872" y="2215775"/>
            <a:ext cx="64633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童峻涛</a:t>
            </a:r>
            <a:endParaRPr lang="zh-CN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40" name="Rectangle 36"/>
          <p:cNvSpPr>
            <a:spLocks noChangeArrowheads="1"/>
          </p:cNvSpPr>
          <p:nvPr/>
        </p:nvSpPr>
        <p:spPr bwMode="auto">
          <a:xfrm>
            <a:off x="2919195" y="2626760"/>
            <a:ext cx="1824802" cy="1075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参与文档编写，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制作，风险分析等工作，积极完成任务并且主动配合项目小组的前进</a:t>
            </a:r>
          </a:p>
        </p:txBody>
      </p:sp>
      <p:sp>
        <p:nvSpPr>
          <p:cNvPr id="21541" name="Rectangle 37"/>
          <p:cNvSpPr>
            <a:spLocks noChangeArrowheads="1"/>
          </p:cNvSpPr>
          <p:nvPr/>
        </p:nvSpPr>
        <p:spPr bwMode="auto">
          <a:xfrm>
            <a:off x="6660232" y="2620189"/>
            <a:ext cx="1824802" cy="1352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参与文档编写，配置管理，会议记录等工作，积极完成并实现项目初期的配置管理任务，为之后的项目管理打下基础。</a:t>
            </a: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2862072" y="2554587"/>
            <a:ext cx="1708577" cy="1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 flipV="1">
            <a:off x="6682652" y="2541679"/>
            <a:ext cx="1777780" cy="12907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2754367" y="4044719"/>
            <a:ext cx="6196835" cy="608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小组成员参与积极性较高，态度认真，按时完成自己的任务。但默契还需要磨合，相信接下来会完成得更好。</a:t>
            </a: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652120" y="1691760"/>
            <a:ext cx="0" cy="197619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06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400" b="1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组员分工及评价</a:t>
            </a:r>
            <a:endParaRPr lang="en-US" altLang="zh-CN" sz="1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4" name="Rectangle 24"/>
          <p:cNvSpPr>
            <a:spLocks noChangeArrowheads="1"/>
          </p:cNvSpPr>
          <p:nvPr/>
        </p:nvSpPr>
        <p:spPr bwMode="auto">
          <a:xfrm>
            <a:off x="2807241" y="1299123"/>
            <a:ext cx="2114361" cy="244476"/>
          </a:xfrm>
          <a:prstGeom prst="rect">
            <a:avLst/>
          </a:prstGeom>
          <a:noFill/>
          <a:ln w="6350" cmpd="sng">
            <a:solidFill>
              <a:srgbClr val="98D2E3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Rectangle 36"/>
          <p:cNvSpPr>
            <a:spLocks noChangeArrowheads="1"/>
          </p:cNvSpPr>
          <p:nvPr/>
        </p:nvSpPr>
        <p:spPr bwMode="auto">
          <a:xfrm>
            <a:off x="6642656" y="1319002"/>
            <a:ext cx="2104743" cy="244475"/>
          </a:xfrm>
          <a:prstGeom prst="rect">
            <a:avLst/>
          </a:prstGeom>
          <a:noFill/>
          <a:ln w="6350" cmpd="sng">
            <a:solidFill>
              <a:srgbClr val="A9D25A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 38"/>
          <p:cNvSpPr>
            <a:spLocks noChangeArrowheads="1"/>
          </p:cNvSpPr>
          <p:nvPr/>
        </p:nvSpPr>
        <p:spPr bwMode="auto">
          <a:xfrm>
            <a:off x="2877694" y="1129679"/>
            <a:ext cx="2114361" cy="38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主题构思、文档编写（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91.25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57" name="Rectangle 44"/>
          <p:cNvSpPr>
            <a:spLocks noChangeArrowheads="1"/>
          </p:cNvSpPr>
          <p:nvPr/>
        </p:nvSpPr>
        <p:spPr bwMode="auto">
          <a:xfrm>
            <a:off x="6683042" y="1160737"/>
            <a:ext cx="2104743" cy="38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制作、资料查找（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86.75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4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4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/>
      <p:bldP spid="50" grpId="1"/>
      <p:bldP spid="5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905376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581776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400550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816601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6819901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337426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6540501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001001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391526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204076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426201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7712076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6956426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6673851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5870576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400676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067301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4"/>
          <p:cNvSpPr>
            <a:spLocks noChangeArrowheads="1"/>
          </p:cNvSpPr>
          <p:nvPr/>
        </p:nvSpPr>
        <p:spPr bwMode="auto">
          <a:xfrm>
            <a:off x="4714876" y="2240598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086476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080126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054726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5826126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022976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019801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5946776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5842001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5911851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188076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5702301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5435601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5019676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1" name="Rectangle 38"/>
          <p:cNvSpPr>
            <a:spLocks noChangeArrowheads="1"/>
          </p:cNvSpPr>
          <p:nvPr/>
        </p:nvSpPr>
        <p:spPr bwMode="auto">
          <a:xfrm>
            <a:off x="887592" y="1969453"/>
            <a:ext cx="3645229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9600" b="0" i="0" u="none" strike="noStrike" cap="none" normalizeH="0" baseline="0" dirty="0">
                <a:ln>
                  <a:noFill/>
                </a:ln>
                <a:solidFill>
                  <a:srgbClr val="EA5514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Thanks</a:t>
            </a:r>
            <a:endParaRPr kumimoji="0" lang="zh-CN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cxnSp>
        <p:nvCxnSpPr>
          <p:cNvPr id="1032" name="直接连接符 1031"/>
          <p:cNvCxnSpPr/>
          <p:nvPr/>
        </p:nvCxnSpPr>
        <p:spPr>
          <a:xfrm>
            <a:off x="395536" y="3291036"/>
            <a:ext cx="4624140" cy="0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圆角矩形 40"/>
          <p:cNvSpPr/>
          <p:nvPr/>
        </p:nvSpPr>
        <p:spPr>
          <a:xfrm>
            <a:off x="2600310" y="3395867"/>
            <a:ext cx="975535" cy="257572"/>
          </a:xfrm>
          <a:prstGeom prst="roundRect">
            <a:avLst>
              <a:gd name="adj" fmla="val 50000"/>
            </a:avLst>
          </a:prstGeom>
          <a:solidFill>
            <a:srgbClr val="EA55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G10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3759384" y="3395867"/>
            <a:ext cx="975535" cy="257572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EA55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2021.3.14</a:t>
            </a:r>
            <a:endParaRPr lang="zh-CN" altLang="en-US" sz="1050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53" presetClass="entr" presetSubtype="16" fill="hold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4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5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6" dur="500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7" presetID="2" presetClass="entr" presetSubtype="4" fill="hold" grpId="0" nodeType="withEffect" p14:presetBounceEnd="8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29" dur="6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0" dur="6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1" presetID="2" presetClass="entr" presetSubtype="4" fill="hold" grpId="0" nodeType="withEffect" p14:presetBounceEnd="8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3" dur="6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4" dur="6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5" presetID="10" presetClass="entr" presetSubtype="0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7" dur="500"/>
                                            <p:tgtEl>
                                              <p:spTgt spid="10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41" grpId="0" animBg="1"/>
          <p:bldP spid="4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53" presetClass="entr" presetSubtype="16" fill="hold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4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5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6" dur="500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7" presetID="2" presetClass="entr" presetSubtype="4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9" dur="6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0" dur="6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1" presetID="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3" dur="6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4" dur="6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5" presetID="10" presetClass="entr" presetSubtype="0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7" dur="500"/>
                                            <p:tgtEl>
                                              <p:spTgt spid="10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41" grpId="0" animBg="1"/>
          <p:bldP spid="42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0" y="1911260"/>
            <a:ext cx="9144000" cy="1496658"/>
            <a:chOff x="-4282523" y="2186464"/>
            <a:chExt cx="9144000" cy="2729894"/>
          </a:xfrm>
        </p:grpSpPr>
        <p:sp>
          <p:nvSpPr>
            <p:cNvPr id="10" name="Rectangle 2" descr="psb"/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" name="Rectangle 3"/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02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99171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项目章程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graphicFrame>
        <p:nvGraphicFramePr>
          <p:cNvPr id="4" name="表格 4"/>
          <p:cNvGraphicFramePr>
            <a:graphicFrameLocks noGrp="1"/>
          </p:cNvGraphicFramePr>
          <p:nvPr/>
        </p:nvGraphicFramePr>
        <p:xfrm>
          <a:off x="732812" y="1274812"/>
          <a:ext cx="7602088" cy="2808309"/>
        </p:xfrm>
        <a:graphic>
          <a:graphicData uri="http://schemas.openxmlformats.org/drawingml/2006/table">
            <a:tbl>
              <a:tblPr firstRow="1" bandRow="1">
                <a:effectLst>
                  <a:reflection blurRad="25400" stA="30000" endPos="35000" dist="38100" dir="5400000" sy="-100000" algn="bl" rotWithShape="0"/>
                </a:effectLst>
                <a:tableStyleId>{93296810-A885-4BE3-A3E7-6D5BEEA58F35}</a:tableStyleId>
              </a:tblPr>
              <a:tblGrid>
                <a:gridCol w="16658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362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118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条目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1187">
                <a:tc>
                  <a:txBody>
                    <a:bodyPr/>
                    <a:lstStyle/>
                    <a:p>
                      <a:pPr algn="ctr"/>
                      <a:r>
                        <a:rPr lang="zh-CN" altLang="zh-CN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项目名称</a:t>
                      </a:r>
                      <a:endParaRPr lang="zh-CN" alt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zh-CN" sz="1600" kern="1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“渔乐生活”</a:t>
                      </a:r>
                      <a:r>
                        <a:rPr lang="en-US" altLang="zh-CN" sz="1600" kern="1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APP</a:t>
                      </a:r>
                      <a:endParaRPr lang="zh-CN" altLang="zh-CN" sz="1600" kern="1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187">
                <a:tc>
                  <a:txBody>
                    <a:bodyPr/>
                    <a:lstStyle/>
                    <a:p>
                      <a:pPr algn="ctr"/>
                      <a:r>
                        <a:rPr lang="zh-CN" altLang="zh-CN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项目执行时间</a:t>
                      </a:r>
                      <a:endParaRPr lang="zh-CN" alt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2021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03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日至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2021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06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187">
                <a:tc>
                  <a:txBody>
                    <a:bodyPr/>
                    <a:lstStyle/>
                    <a:p>
                      <a:pPr algn="ctr"/>
                      <a:r>
                        <a:rPr lang="zh-CN" altLang="zh-CN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发起人兼</a:t>
                      </a:r>
                      <a:r>
                        <a:rPr lang="zh-CN" altLang="en-US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用</a:t>
                      </a:r>
                      <a:r>
                        <a:rPr lang="zh-CN" altLang="zh-CN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户</a:t>
                      </a:r>
                      <a:endParaRPr lang="zh-CN" alt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kern="1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杨枨老师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187">
                <a:tc>
                  <a:txBody>
                    <a:bodyPr/>
                    <a:lstStyle/>
                    <a:p>
                      <a:pPr algn="ctr"/>
                      <a:r>
                        <a:rPr lang="zh-CN" altLang="zh-CN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项目经理</a:t>
                      </a:r>
                      <a:endParaRPr lang="zh-CN" alt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朱邦杰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187">
                <a:tc>
                  <a:txBody>
                    <a:bodyPr/>
                    <a:lstStyle/>
                    <a:p>
                      <a:pPr algn="ctr"/>
                      <a:r>
                        <a:rPr lang="zh-CN" altLang="zh-CN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开发团队</a:t>
                      </a:r>
                      <a:endParaRPr lang="zh-CN" alt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SRA2021-G10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zh-CN" altLang="en-US" sz="1600" u="sng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朱邦杰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、刘哲、童峻涛、徐任、牛旷野）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187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面向</a:t>
                      </a:r>
                      <a:r>
                        <a:rPr lang="zh-CN" altLang="zh-CN" b="1" kern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用户</a:t>
                      </a:r>
                      <a:endParaRPr lang="zh-CN" alt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热爱钓鱼的发烧友且希望通过此应用进行社交活动的人群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413" y="1440734"/>
            <a:ext cx="9144000" cy="2339513"/>
            <a:chOff x="-4282523" y="2186464"/>
            <a:chExt cx="9144000" cy="2729894"/>
          </a:xfrm>
        </p:grpSpPr>
        <p:sp>
          <p:nvSpPr>
            <p:cNvPr id="10" name="Rectangle 2" descr="psb"/>
            <p:cNvSpPr>
              <a:spLocks noChangeArrowheads="1"/>
            </p:cNvSpPr>
            <p:nvPr/>
          </p:nvSpPr>
          <p:spPr bwMode="auto">
            <a:xfrm>
              <a:off x="-4282523" y="2201733"/>
              <a:ext cx="9144000" cy="2714625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 b="-125969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" name="Rectangle 3"/>
            <p:cNvSpPr>
              <a:spLocks noChangeArrowheads="1"/>
            </p:cNvSpPr>
            <p:nvPr/>
          </p:nvSpPr>
          <p:spPr bwMode="auto">
            <a:xfrm>
              <a:off x="-4282523" y="2186464"/>
              <a:ext cx="9144000" cy="2729894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02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9" y="338497"/>
            <a:ext cx="99171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项目章程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382" y="914772"/>
            <a:ext cx="5779235" cy="35354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185438"/>
            <a:ext cx="2946549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</a:t>
            </a:r>
            <a:endParaRPr lang="en-US" altLang="zh-CN" sz="44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8" y="338497"/>
            <a:ext cx="178380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600" b="1" dirty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可行性分析的前提</a:t>
            </a:r>
            <a:endParaRPr lang="en-US" altLang="zh-CN" sz="1600" b="1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81232" y="986010"/>
            <a:ext cx="17838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</a:t>
            </a:r>
            <a:r>
              <a: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项目的要求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94286" y="1346820"/>
            <a:ext cx="70567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</a:t>
            </a:r>
            <a:r>
              <a:rPr lang="zh-CN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面向特定人群（钓友），项目可基于地图位置实现与位置有关的功能，涵盖图片、文字、视频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/</a:t>
            </a:r>
            <a:r>
              <a:rPr lang="zh-CN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音频的社交分享平台等。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81232" y="2061348"/>
            <a:ext cx="1792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zh-CN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项目的目标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002298" y="2418241"/>
            <a:ext cx="75444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建立全新概念原型（建议草图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概念思路），并采用原型开发模型，多轮原型反馈进行需求确认，选题小组需经任课教师确认（目前已完成）。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881232" y="3112987"/>
            <a:ext cx="3952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 </a:t>
            </a:r>
            <a:r>
              <a:rPr lang="zh-CN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项目的环境、条件、假定和限制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994286" y="3520130"/>
            <a:ext cx="74004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</a:t>
            </a:r>
            <a:r>
              <a:rPr lang="zh-CN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实现环境为浙大城市学院软件需求分析原理与实践课上及课余。限制条件包括小组成员合作经验缺少、小组成员软件需求分析水平不足、缺乏与提出者的沟通等。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0849dfe7-6b80-4585-9279-748d7dfcd133}"/>
  <p:tag name="TABLE_ENDDRAG_ORIGIN_RECT" val="657*333"/>
  <p:tag name="TABLE_ENDDRAG_RECT" val="17*57*657*3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df1354c-18f9-44f3-8c3f-cba5cd69e3fa}"/>
  <p:tag name="TABLE_ENDDRAG_ORIGIN_RECT" val="505*243"/>
  <p:tag name="TABLE_ENDDRAG_RECT" val="39*118*505*24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025f3c6f-afae-4d78-ae78-d494bdedf7c2}"/>
  <p:tag name="TABLE_ENDDRAG_ORIGIN_RECT" val="476*311"/>
  <p:tag name="TABLE_ENDDRAG_RECT" val="74*51*476*3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c5c2153c-5901-436f-8391-90e9908a59ae}"/>
  <p:tag name="TABLE_ENDDRAG_ORIGIN_RECT" val="586*296"/>
  <p:tag name="TABLE_ENDDRAG_RECT" val="67*82*586*29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e8b1328b-2f98-4a63-981b-ca893039493a}"/>
  <p:tag name="TABLE_ENDDRAG_ORIGIN_RECT" val="514*288"/>
  <p:tag name="TABLE_ENDDRAG_RECT" val="96*62*514*28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cfdae417-da6d-4c97-ba99-25f891b9b428}"/>
  <p:tag name="TABLE_ENDDRAG_ORIGIN_RECT" val="567*267"/>
  <p:tag name="TABLE_ENDDRAG_RECT" val="82*38*567*26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ae3f6772-3658-49c3-968f-af69f6cd033b}"/>
  <p:tag name="TABLE_ENDDRAG_ORIGIN_RECT" val="529*294"/>
  <p:tag name="TABLE_ENDDRAG_RECT" val="82*69*529*29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dc61756-522c-4b17-a3f4-d1c5f98fed91}"/>
  <p:tag name="TABLE_ENDDRAG_ORIGIN_RECT" val="588*314"/>
  <p:tag name="TABLE_ENDDRAG_RECT" val="54*67*588*31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2580337a-6c15-4bb7-9889-88b15428b9db}"/>
  <p:tag name="TABLE_ENDDRAG_ORIGIN_RECT" val="572*306"/>
  <p:tag name="TABLE_ENDDRAG_RECT" val="56*60*572*30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5222623e-772e-4a6a-9eb8-49d16b7d34c0}"/>
  <p:tag name="TABLE_ENDDRAG_ORIGIN_RECT" val="637*310"/>
  <p:tag name="TABLE_ENDDRAG_RECT" val="43*65*637*31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23f95857-0852-4aa3-8cad-36e9248b960f}"/>
  <p:tag name="TABLE_ENDDRAG_ORIGIN_RECT" val="664*328"/>
  <p:tag name="TABLE_ENDDRAG_RECT" val="37*66*664*32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dbe2a3c-bf50-4ffa-8225-3953e3860adc}"/>
  <p:tag name="TABLE_ENDDRAG_ORIGIN_RECT" val="572*262"/>
  <p:tag name="TABLE_ENDDRAG_RECT" val="53*79*572*26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2142</Words>
  <Application>Microsoft Office PowerPoint</Application>
  <PresentationFormat>自定义</PresentationFormat>
  <Paragraphs>597</Paragraphs>
  <Slides>51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7" baseType="lpstr">
      <vt:lpstr>宋体</vt:lpstr>
      <vt:lpstr>微软雅黑</vt:lpstr>
      <vt:lpstr>Arial</vt:lpstr>
      <vt:lpstr>Calibri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徐威方</dc:creator>
  <cp:lastModifiedBy>Administrator</cp:lastModifiedBy>
  <cp:revision>158</cp:revision>
  <dcterms:created xsi:type="dcterms:W3CDTF">2015-10-14T02:35:00Z</dcterms:created>
  <dcterms:modified xsi:type="dcterms:W3CDTF">2021-03-18T07:40:52Z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